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Montserrat Light"/>
      <p:regular r:id="rId59"/>
      <p:bold r:id="rId60"/>
      <p:italic r:id="rId61"/>
      <p:boldItalic r:id="rId62"/>
    </p:embeddedFont>
    <p:embeddedFont>
      <p:font typeface="Reem Kufi"/>
      <p:regular r:id="rId63"/>
    </p:embeddedFont>
    <p:embeddedFont>
      <p:font typeface="Source Sans Pr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boldItalic.fntdata"/><Relationship Id="rId61" Type="http://schemas.openxmlformats.org/officeDocument/2006/relationships/font" Target="fonts/MontserratLight-italic.fntdata"/><Relationship Id="rId20" Type="http://schemas.openxmlformats.org/officeDocument/2006/relationships/slide" Target="slides/slide14.xml"/><Relationship Id="rId64" Type="http://schemas.openxmlformats.org/officeDocument/2006/relationships/font" Target="fonts/SourceSansPro-regular.fntdata"/><Relationship Id="rId63" Type="http://schemas.openxmlformats.org/officeDocument/2006/relationships/font" Target="fonts/ReemKufi-regular.fntdata"/><Relationship Id="rId22" Type="http://schemas.openxmlformats.org/officeDocument/2006/relationships/slide" Target="slides/slide16.xml"/><Relationship Id="rId66" Type="http://schemas.openxmlformats.org/officeDocument/2006/relationships/font" Target="fonts/SourceSansPro-italic.fntdata"/><Relationship Id="rId21" Type="http://schemas.openxmlformats.org/officeDocument/2006/relationships/slide" Target="slides/slide15.xml"/><Relationship Id="rId65" Type="http://schemas.openxmlformats.org/officeDocument/2006/relationships/font" Target="fonts/SourceSansPr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SourceSansPro-boldItalic.fntdata"/><Relationship Id="rId60" Type="http://schemas.openxmlformats.org/officeDocument/2006/relationships/font" Target="fonts/Montserrat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regular.fntdata"/><Relationship Id="rId50" Type="http://schemas.openxmlformats.org/officeDocument/2006/relationships/slide" Target="slides/slide44.xml"/><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5.xml"/><Relationship Id="rId55" Type="http://schemas.openxmlformats.org/officeDocument/2006/relationships/font" Target="fonts/MontserratMedium-regular.fntdata"/><Relationship Id="rId10" Type="http://schemas.openxmlformats.org/officeDocument/2006/relationships/slide" Target="slides/slide4.xml"/><Relationship Id="rId54" Type="http://schemas.openxmlformats.org/officeDocument/2006/relationships/font" Target="fonts/Montserrat-boldItalic.fntdata"/><Relationship Id="rId13" Type="http://schemas.openxmlformats.org/officeDocument/2006/relationships/slide" Target="slides/slide7.xml"/><Relationship Id="rId57" Type="http://schemas.openxmlformats.org/officeDocument/2006/relationships/font" Target="fonts/MontserratMedium-italic.fntdata"/><Relationship Id="rId12" Type="http://schemas.openxmlformats.org/officeDocument/2006/relationships/slide" Target="slides/slide6.xml"/><Relationship Id="rId56" Type="http://schemas.openxmlformats.org/officeDocument/2006/relationships/font" Target="fonts/MontserratMedium-bold.fntdata"/><Relationship Id="rId15" Type="http://schemas.openxmlformats.org/officeDocument/2006/relationships/slide" Target="slides/slide9.xml"/><Relationship Id="rId59" Type="http://schemas.openxmlformats.org/officeDocument/2006/relationships/font" Target="fonts/MontserratLight-regular.fntdata"/><Relationship Id="rId14" Type="http://schemas.openxmlformats.org/officeDocument/2006/relationships/slide" Target="slides/slide8.xml"/><Relationship Id="rId58" Type="http://schemas.openxmlformats.org/officeDocument/2006/relationships/font" Target="fonts/Montserrat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f0fb01c0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f0fb01c0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6ce0716e4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c6ce0716e4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only preliminary revisions, we are planning to add or remove some of the small severity revisions based on the time it takes to completely implement the app.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71e410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71e410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71e4104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71e4104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6a8ef6be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6a8ef6be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6a8ef6be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c6a8ef6be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6a8ef6be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6a8ef6be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71e410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71e410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71e410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71e410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c71e41043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c71e41043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71e410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71e410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mention that it has been revised to be more clear.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dd19dfb09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dd19dfb09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team :) hopefully you know us by now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6b644741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6b644741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a low severity violation but we did want to </a:t>
            </a:r>
            <a:r>
              <a:rPr lang="en"/>
              <a:t>mention</a:t>
            </a:r>
            <a:r>
              <a:rPr lang="en"/>
              <a:t> that it has been revised to be more clear.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44148c92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44148c92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6a8ef6be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6a8ef6be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want to set a maximum story length for users because it doesn’t necessarily make sense to and isn’t a standard convention for similar platforms (apple podcasts). We believe that users can split their stories into parts if desired, but won’t make it mandatory, allowing for greater flexibility of the user. A good comparison would be like limiting JK Rowling to write her books within 100 pages. There is no predetermined length of a 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Want to use tags in order to convey enough information for users.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still brainstorming ways to revamp the story list and profile page to make them less clutter.ed.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avoid adding story descriptions. The user has to input a bunch of information regarding the story (title, location, tags, image). Adding a description would be inefficient, requires too much effort, and is annoying to do on a small interface.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6a8ef6be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6a8ef6be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want to set a maximum story length for users because it doesn’t necessarily make sense to and isn’t a standard convention for similar platforms (apple podcasts). We believe that users can split their stories into parts if desired, but won’t make it mandatory, allowing for greater flexibility of the user. A good comparison would be like limiting JK Rowling to write her books within 100 pages. There is no predetermined length of a 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Want to use tags in order to convey enough information for users.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still brainstorming ways to revamp the story list and profile page to make them less clutter.ed.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avoid adding story descriptions. The user has to input a bunch of information regarding the story (title, location, tags, image). Adding a description would be inefficient, requires too much effort, and is annoying to do on a small interface.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41c4da9cb_0_2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41c4da9cb_0_2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c41c4da9cb_0_2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c41c4da9cb_0_2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41c4da9cb_0_2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41c4da9cb_0_2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4777b33f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4777b33f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4777b33f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4777b33f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6a8ef6b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6a8ef6b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5aca68f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c5aca68f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overview for this presentation, we will first go over an introduction. The we will take a dive into our heuristic evaluations and look at the revisions that we made to our design to </a:t>
            </a:r>
            <a:r>
              <a:rPr lang="en"/>
              <a:t>improve usability. Then we will look into our prototype implementation and have a demo. Then we will wrap it up with a quick summary and address any questions.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c6ce0716e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c6ce0716e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c41c4da9cb_0_2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c41c4da9cb_0_2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c41c4da9cb_0_2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c41c4da9cb_0_2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c41c4da9cb_0_2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c41c4da9cb_0_2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c41c4da9cb_0_2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c41c4da9cb_0_2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c6ce0716e4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c6ce0716e4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6a8ef6be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c6a8ef6be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6a8ef6b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c6a8ef6b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c6a8ef6be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c6a8ef6be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c6a8ef6be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c6a8ef6be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dd19dfb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dd19dfb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c6a8ef6be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c6a8ef6be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6a8ef6be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6a8ef6be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c6a8ef6be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c6a8ef6be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6a8ef6be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6a8ef6be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6a8ef6be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c6a8ef6be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our written heuristic evaluation report and our quick think aloud testing in class with Ben demonstrated how confusing the terminology of this page was. People are confused by the phrase “tap to continue” believing that it implies that it will take them to the next page. However, our intention was for it to represent that tapping the bubble will continue the recording.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restart button was also confusing users as people were unsure if that would resume the recording or wipe out the story completely and make you start over. Furthermore, with this confusion, it became readily apparent that it is way to easy to erase your entire recording.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6ce0716e4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c6ce0716e4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embarked on our design process, we came to realize that this quote by chimanda adichie encapsulated the problem that we were trying to address. In her ted talk, she states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4777b33f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4777b33f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highlight>
                  <a:srgbClr val="FFFFFF"/>
                </a:highlight>
              </a:rPr>
              <a:t>I think the problem and solution overview could just a touch bit more refining; I don't think it's precise to simply pin the problem on the questions. I would lean in a little bit more on the "personal perspectives" part and add something about specifically allowing people to get a feel for a place.</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Value prop and mission statement are good - I might change "stories from locals" to "local narratives" because it rolls off the tongue better.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4777b33f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4777b33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highlight>
                  <a:srgbClr val="FFFFFF"/>
                </a:highlight>
              </a:rPr>
              <a:t>I think the problem and solution overview could just a touch bit more refining; I don't think it's precise to simply pin the problem on the questions. I would lean in a little bit more on the "personal perspectives" part and add something about specifically allowing people to get a feel for a place.</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Value prop and mission statement are good - I might change "stories from locals" to "local narratives" because it rolls off the tongue better.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dd19dfb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dd19dfb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dd19dfb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dd19dfb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52" name="Google Shape;52;p13"/>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3" name="Google Shape;53;p13"/>
          <p:cNvSpPr txBox="1"/>
          <p:nvPr>
            <p:ph idx="1" type="subTitle"/>
          </p:nvPr>
        </p:nvSpPr>
        <p:spPr>
          <a:xfrm>
            <a:off x="20478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4" name="Google Shape;54;p13"/>
          <p:cNvSpPr txBox="1"/>
          <p:nvPr>
            <p:ph idx="3" type="subTitle"/>
          </p:nvPr>
        </p:nvSpPr>
        <p:spPr>
          <a:xfrm>
            <a:off x="20478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5" name="Google Shape;55;p13"/>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6" name="Google Shape;56;p13"/>
          <p:cNvSpPr txBox="1"/>
          <p:nvPr>
            <p:ph idx="5" type="subTitle"/>
          </p:nvPr>
        </p:nvSpPr>
        <p:spPr>
          <a:xfrm>
            <a:off x="20478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7" name="Google Shape;57;p13"/>
          <p:cNvSpPr txBox="1"/>
          <p:nvPr>
            <p:ph idx="6" type="subTitle"/>
          </p:nvPr>
        </p:nvSpPr>
        <p:spPr>
          <a:xfrm>
            <a:off x="20478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8" name="Google Shape;58;p13"/>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9" name="Google Shape;59;p13"/>
          <p:cNvSpPr txBox="1"/>
          <p:nvPr>
            <p:ph idx="8" type="subTitle"/>
          </p:nvPr>
        </p:nvSpPr>
        <p:spPr>
          <a:xfrm>
            <a:off x="58671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0" name="Google Shape;60;p13"/>
          <p:cNvSpPr txBox="1"/>
          <p:nvPr>
            <p:ph idx="9" type="subTitle"/>
          </p:nvPr>
        </p:nvSpPr>
        <p:spPr>
          <a:xfrm>
            <a:off x="58671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1" name="Google Shape;61;p13"/>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2" name="Google Shape;62;p13"/>
          <p:cNvSpPr txBox="1"/>
          <p:nvPr>
            <p:ph idx="14" type="subTitle"/>
          </p:nvPr>
        </p:nvSpPr>
        <p:spPr>
          <a:xfrm>
            <a:off x="58671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3" name="Google Shape;63;p13"/>
          <p:cNvSpPr txBox="1"/>
          <p:nvPr>
            <p:ph idx="15" type="subTitle"/>
          </p:nvPr>
        </p:nvSpPr>
        <p:spPr>
          <a:xfrm>
            <a:off x="58671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4" name="Google Shape;64;p13"/>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720000" y="540000"/>
            <a:ext cx="28614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4"/>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68" name="Google Shape;68;p14"/>
          <p:cNvSpPr txBox="1"/>
          <p:nvPr>
            <p:ph idx="1" type="subTitle"/>
          </p:nvPr>
        </p:nvSpPr>
        <p:spPr>
          <a:xfrm>
            <a:off x="3101850" y="1499650"/>
            <a:ext cx="2940300" cy="1100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4"/>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6000"/>
              <a:buNone/>
              <a:defRPr sz="6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5"/>
          <p:cNvSpPr txBox="1"/>
          <p:nvPr>
            <p:ph idx="2" type="title"/>
          </p:nvPr>
        </p:nvSpPr>
        <p:spPr>
          <a:xfrm>
            <a:off x="2343300" y="2406625"/>
            <a:ext cx="4457700" cy="609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74" name="Google Shape;74;p15"/>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 type="subTitle"/>
          </p:nvPr>
        </p:nvSpPr>
        <p:spPr>
          <a:xfrm>
            <a:off x="2343300" y="2895900"/>
            <a:ext cx="4457700" cy="45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79" name="Shape 79"/>
        <p:cNvGrpSpPr/>
        <p:nvPr/>
      </p:nvGrpSpPr>
      <p:grpSpPr>
        <a:xfrm>
          <a:off x="0" y="0"/>
          <a:ext cx="0" cy="0"/>
          <a:chOff x="0" y="0"/>
          <a:chExt cx="0" cy="0"/>
        </a:xfrm>
      </p:grpSpPr>
      <p:sp>
        <p:nvSpPr>
          <p:cNvPr id="80" name="Google Shape;80;p16"/>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81" name="Google Shape;81;p16"/>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2" name="Google Shape;82;p16"/>
          <p:cNvSpPr txBox="1"/>
          <p:nvPr>
            <p:ph idx="1" type="subTitle"/>
          </p:nvPr>
        </p:nvSpPr>
        <p:spPr>
          <a:xfrm>
            <a:off x="20478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3" name="Google Shape;83;p16"/>
          <p:cNvSpPr txBox="1"/>
          <p:nvPr>
            <p:ph idx="3" type="subTitle"/>
          </p:nvPr>
        </p:nvSpPr>
        <p:spPr>
          <a:xfrm>
            <a:off x="20478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6"/>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5" name="Google Shape;85;p16"/>
          <p:cNvSpPr txBox="1"/>
          <p:nvPr>
            <p:ph idx="5" type="subTitle"/>
          </p:nvPr>
        </p:nvSpPr>
        <p:spPr>
          <a:xfrm>
            <a:off x="20478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6"/>
          <p:cNvSpPr txBox="1"/>
          <p:nvPr>
            <p:ph idx="6" type="subTitle"/>
          </p:nvPr>
        </p:nvSpPr>
        <p:spPr>
          <a:xfrm>
            <a:off x="20478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6"/>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8" name="Google Shape;88;p16"/>
          <p:cNvSpPr txBox="1"/>
          <p:nvPr>
            <p:ph idx="8" type="subTitle"/>
          </p:nvPr>
        </p:nvSpPr>
        <p:spPr>
          <a:xfrm>
            <a:off x="58671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9" name="Google Shape;89;p16"/>
          <p:cNvSpPr txBox="1"/>
          <p:nvPr>
            <p:ph idx="9" type="subTitle"/>
          </p:nvPr>
        </p:nvSpPr>
        <p:spPr>
          <a:xfrm>
            <a:off x="58671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6"/>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91" name="Google Shape;91;p16"/>
          <p:cNvSpPr txBox="1"/>
          <p:nvPr>
            <p:ph idx="14" type="subTitle"/>
          </p:nvPr>
        </p:nvSpPr>
        <p:spPr>
          <a:xfrm>
            <a:off x="58671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2" name="Google Shape;92;p16"/>
          <p:cNvSpPr txBox="1"/>
          <p:nvPr>
            <p:ph idx="15" type="subTitle"/>
          </p:nvPr>
        </p:nvSpPr>
        <p:spPr>
          <a:xfrm>
            <a:off x="58671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3" name="Google Shape;93;p16"/>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94" name="Shape 94"/>
        <p:cNvGrpSpPr/>
        <p:nvPr/>
      </p:nvGrpSpPr>
      <p:grpSpPr>
        <a:xfrm>
          <a:off x="0" y="0"/>
          <a:ext cx="0" cy="0"/>
          <a:chOff x="0" y="0"/>
          <a:chExt cx="0" cy="0"/>
        </a:xfrm>
      </p:grpSpPr>
      <p:sp>
        <p:nvSpPr>
          <p:cNvPr id="95" name="Google Shape;95;p1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97" name="Shape 97"/>
        <p:cNvGrpSpPr/>
        <p:nvPr/>
      </p:nvGrpSpPr>
      <p:grpSpPr>
        <a:xfrm>
          <a:off x="0" y="0"/>
          <a:ext cx="0" cy="0"/>
          <a:chOff x="0" y="0"/>
          <a:chExt cx="0" cy="0"/>
        </a:xfrm>
      </p:grpSpPr>
      <p:sp>
        <p:nvSpPr>
          <p:cNvPr id="98" name="Google Shape;98;p18"/>
          <p:cNvSpPr txBox="1"/>
          <p:nvPr>
            <p:ph type="title"/>
          </p:nvPr>
        </p:nvSpPr>
        <p:spPr>
          <a:xfrm>
            <a:off x="3657825" y="540000"/>
            <a:ext cx="47661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8"/>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1160550" y="1619250"/>
            <a:ext cx="4758900" cy="29496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2" name="Google Shape;102;p19"/>
          <p:cNvSpPr txBox="1"/>
          <p:nvPr>
            <p:ph type="title"/>
          </p:nvPr>
        </p:nvSpPr>
        <p:spPr>
          <a:xfrm>
            <a:off x="720000" y="540000"/>
            <a:ext cx="3852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03" name="Google Shape;103;p19"/>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105" name="Shape 105"/>
        <p:cNvGrpSpPr/>
        <p:nvPr/>
      </p:nvGrpSpPr>
      <p:grpSpPr>
        <a:xfrm>
          <a:off x="0" y="0"/>
          <a:ext cx="0" cy="0"/>
          <a:chOff x="0" y="0"/>
          <a:chExt cx="0" cy="0"/>
        </a:xfrm>
      </p:grpSpPr>
      <p:sp>
        <p:nvSpPr>
          <p:cNvPr id="106" name="Google Shape;106;p20"/>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4930625" y="540000"/>
            <a:ext cx="34932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0"/>
          <p:cNvSpPr txBox="1"/>
          <p:nvPr>
            <p:ph idx="1" type="subTitle"/>
          </p:nvPr>
        </p:nvSpPr>
        <p:spPr>
          <a:xfrm>
            <a:off x="723900" y="2076450"/>
            <a:ext cx="2790900" cy="1647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109" name="Shape 109"/>
        <p:cNvGrpSpPr/>
        <p:nvPr/>
      </p:nvGrpSpPr>
      <p:grpSpPr>
        <a:xfrm>
          <a:off x="0" y="0"/>
          <a:ext cx="0" cy="0"/>
          <a:chOff x="0" y="0"/>
          <a:chExt cx="0" cy="0"/>
        </a:xfrm>
      </p:grpSpPr>
      <p:sp>
        <p:nvSpPr>
          <p:cNvPr id="110" name="Google Shape;110;p21"/>
          <p:cNvSpPr txBox="1"/>
          <p:nvPr>
            <p:ph idx="1" type="subTitle"/>
          </p:nvPr>
        </p:nvSpPr>
        <p:spPr>
          <a:xfrm>
            <a:off x="723900" y="2076450"/>
            <a:ext cx="2790900" cy="12507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1" name="Google Shape;111;p21"/>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12" name="Google Shape;112;p21"/>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114" name="Shape 114"/>
        <p:cNvGrpSpPr/>
        <p:nvPr/>
      </p:nvGrpSpPr>
      <p:grpSpPr>
        <a:xfrm>
          <a:off x="0" y="0"/>
          <a:ext cx="0" cy="0"/>
          <a:chOff x="0" y="0"/>
          <a:chExt cx="0" cy="0"/>
        </a:xfrm>
      </p:grpSpPr>
      <p:sp>
        <p:nvSpPr>
          <p:cNvPr id="115" name="Google Shape;115;p22"/>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txBox="1"/>
          <p:nvPr>
            <p:ph idx="1" type="subTitle"/>
          </p:nvPr>
        </p:nvSpPr>
        <p:spPr>
          <a:xfrm>
            <a:off x="5686200" y="1518250"/>
            <a:ext cx="2737800" cy="16479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7" name="Google Shape;117;p22"/>
          <p:cNvSpPr txBox="1"/>
          <p:nvPr>
            <p:ph type="title"/>
          </p:nvPr>
        </p:nvSpPr>
        <p:spPr>
          <a:xfrm>
            <a:off x="720000" y="540000"/>
            <a:ext cx="4966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118" name="Shape 118"/>
        <p:cNvGrpSpPr/>
        <p:nvPr/>
      </p:nvGrpSpPr>
      <p:grpSpPr>
        <a:xfrm>
          <a:off x="0" y="0"/>
          <a:ext cx="0" cy="0"/>
          <a:chOff x="0" y="0"/>
          <a:chExt cx="0" cy="0"/>
        </a:xfrm>
      </p:grpSpPr>
      <p:sp>
        <p:nvSpPr>
          <p:cNvPr id="119" name="Google Shape;119;p23"/>
          <p:cNvSpPr txBox="1"/>
          <p:nvPr>
            <p:ph type="title"/>
          </p:nvPr>
        </p:nvSpPr>
        <p:spPr>
          <a:xfrm>
            <a:off x="720000" y="540000"/>
            <a:ext cx="35568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20" name="Google Shape;120;p2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
    <p:spTree>
      <p:nvGrpSpPr>
        <p:cNvPr id="122" name="Shape 122"/>
        <p:cNvGrpSpPr/>
        <p:nvPr/>
      </p:nvGrpSpPr>
      <p:grpSpPr>
        <a:xfrm>
          <a:off x="0" y="0"/>
          <a:ext cx="0" cy="0"/>
          <a:chOff x="0" y="0"/>
          <a:chExt cx="0" cy="0"/>
        </a:xfrm>
      </p:grpSpPr>
      <p:sp>
        <p:nvSpPr>
          <p:cNvPr id="123" name="Google Shape;123;p24"/>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5360825" y="540000"/>
            <a:ext cx="30630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idx="1" type="body"/>
          </p:nvPr>
        </p:nvSpPr>
        <p:spPr>
          <a:xfrm>
            <a:off x="4312575" y="1188025"/>
            <a:ext cx="3790500" cy="32313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25"/>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30" name="Google Shape;130;p25"/>
          <p:cNvSpPr txBox="1"/>
          <p:nvPr>
            <p:ph idx="2" type="subTitle"/>
          </p:nvPr>
        </p:nvSpPr>
        <p:spPr>
          <a:xfrm>
            <a:off x="720000" y="147945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accent1"/>
                </a:solidFill>
              </a:defRPr>
            </a:lvl1pPr>
            <a:lvl2pPr lvl="1" rtl="0">
              <a:spcBef>
                <a:spcPts val="1200"/>
              </a:spcBef>
              <a:spcAft>
                <a:spcPts val="0"/>
              </a:spcAft>
              <a:buNone/>
              <a:defRPr>
                <a:solidFill>
                  <a:schemeClr val="accent1"/>
                </a:solidFill>
              </a:defRPr>
            </a:lvl2pPr>
            <a:lvl3pPr lvl="2" rtl="0">
              <a:spcBef>
                <a:spcPts val="1200"/>
              </a:spcBef>
              <a:spcAft>
                <a:spcPts val="0"/>
              </a:spcAft>
              <a:buNone/>
              <a:defRPr>
                <a:solidFill>
                  <a:schemeClr val="accent1"/>
                </a:solidFill>
              </a:defRPr>
            </a:lvl3pPr>
            <a:lvl4pPr lvl="3" rtl="0">
              <a:spcBef>
                <a:spcPts val="1200"/>
              </a:spcBef>
              <a:spcAft>
                <a:spcPts val="0"/>
              </a:spcAft>
              <a:buNone/>
              <a:defRPr>
                <a:solidFill>
                  <a:schemeClr val="accent1"/>
                </a:solidFill>
              </a:defRPr>
            </a:lvl4pPr>
            <a:lvl5pPr lvl="4" rtl="0">
              <a:spcBef>
                <a:spcPts val="1200"/>
              </a:spcBef>
              <a:spcAft>
                <a:spcPts val="0"/>
              </a:spcAft>
              <a:buNone/>
              <a:defRPr>
                <a:solidFill>
                  <a:schemeClr val="accent1"/>
                </a:solidFill>
              </a:defRPr>
            </a:lvl5pPr>
            <a:lvl6pPr lvl="5" rtl="0">
              <a:spcBef>
                <a:spcPts val="1200"/>
              </a:spcBef>
              <a:spcAft>
                <a:spcPts val="0"/>
              </a:spcAft>
              <a:buNone/>
              <a:defRPr>
                <a:solidFill>
                  <a:schemeClr val="accent1"/>
                </a:solidFill>
              </a:defRPr>
            </a:lvl6pPr>
            <a:lvl7pPr lvl="6" rtl="0">
              <a:spcBef>
                <a:spcPts val="1200"/>
              </a:spcBef>
              <a:spcAft>
                <a:spcPts val="0"/>
              </a:spcAft>
              <a:buNone/>
              <a:defRPr>
                <a:solidFill>
                  <a:schemeClr val="accent1"/>
                </a:solidFill>
              </a:defRPr>
            </a:lvl7pPr>
            <a:lvl8pPr lvl="7" rtl="0">
              <a:spcBef>
                <a:spcPts val="1200"/>
              </a:spcBef>
              <a:spcAft>
                <a:spcPts val="0"/>
              </a:spcAft>
              <a:buNone/>
              <a:defRPr>
                <a:solidFill>
                  <a:schemeClr val="accent1"/>
                </a:solidFill>
              </a:defRPr>
            </a:lvl8pPr>
            <a:lvl9pPr lvl="8" rtl="0">
              <a:spcBef>
                <a:spcPts val="1200"/>
              </a:spcBef>
              <a:spcAft>
                <a:spcPts val="1200"/>
              </a:spcAft>
              <a:buNone/>
              <a:defRPr>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2646000" y="2744300"/>
            <a:ext cx="3852000" cy="1492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BB55A"/>
              </a:buClr>
              <a:buSzPts val="5200"/>
              <a:buNone/>
              <a:defRPr sz="4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 name="Google Shape;133;p2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_2">
    <p:bg>
      <p:bgPr>
        <a:solidFill>
          <a:schemeClr val="lt1"/>
        </a:solidFill>
      </p:bgPr>
    </p:bg>
    <p:spTree>
      <p:nvGrpSpPr>
        <p:cNvPr id="135" name="Shape 135"/>
        <p:cNvGrpSpPr/>
        <p:nvPr/>
      </p:nvGrpSpPr>
      <p:grpSpPr>
        <a:xfrm>
          <a:off x="0" y="0"/>
          <a:ext cx="0" cy="0"/>
          <a:chOff x="0" y="0"/>
          <a:chExt cx="0" cy="0"/>
        </a:xfrm>
      </p:grpSpPr>
      <p:sp>
        <p:nvSpPr>
          <p:cNvPr id="136" name="Google Shape;136;p2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txBox="1"/>
          <p:nvPr>
            <p:ph type="title"/>
          </p:nvPr>
        </p:nvSpPr>
        <p:spPr>
          <a:xfrm>
            <a:off x="5360825" y="540000"/>
            <a:ext cx="30630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7"/>
          <p:cNvSpPr txBox="1"/>
          <p:nvPr>
            <p:ph idx="1" type="subTitle"/>
          </p:nvPr>
        </p:nvSpPr>
        <p:spPr>
          <a:xfrm>
            <a:off x="1160550" y="1619250"/>
            <a:ext cx="4758900" cy="252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39" name="Google Shape;139;p27"/>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lt1"/>
        </a:solidFill>
      </p:bgPr>
    </p:bg>
    <p:spTree>
      <p:nvGrpSpPr>
        <p:cNvPr id="140" name="Shape 140"/>
        <p:cNvGrpSpPr/>
        <p:nvPr/>
      </p:nvGrpSpPr>
      <p:grpSpPr>
        <a:xfrm>
          <a:off x="0" y="0"/>
          <a:ext cx="0" cy="0"/>
          <a:chOff x="0" y="0"/>
          <a:chExt cx="0" cy="0"/>
        </a:xfrm>
      </p:grpSpPr>
      <p:sp>
        <p:nvSpPr>
          <p:cNvPr id="141" name="Google Shape;141;p28"/>
          <p:cNvSpPr txBox="1"/>
          <p:nvPr>
            <p:ph idx="1" type="body"/>
          </p:nvPr>
        </p:nvSpPr>
        <p:spPr>
          <a:xfrm>
            <a:off x="1192350" y="1286875"/>
            <a:ext cx="6759300" cy="31728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42" name="Google Shape;142;p28"/>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txBox="1"/>
          <p:nvPr>
            <p:ph type="title"/>
          </p:nvPr>
        </p:nvSpPr>
        <p:spPr>
          <a:xfrm>
            <a:off x="2410375" y="540000"/>
            <a:ext cx="60135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144" name="Shape 144"/>
        <p:cNvGrpSpPr/>
        <p:nvPr/>
      </p:nvGrpSpPr>
      <p:grpSpPr>
        <a:xfrm>
          <a:off x="0" y="0"/>
          <a:ext cx="0" cy="0"/>
          <a:chOff x="0" y="0"/>
          <a:chExt cx="0" cy="0"/>
        </a:xfrm>
      </p:grpSpPr>
      <p:sp>
        <p:nvSpPr>
          <p:cNvPr id="145" name="Google Shape;145;p29"/>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txBox="1"/>
          <p:nvPr>
            <p:ph type="title"/>
          </p:nvPr>
        </p:nvSpPr>
        <p:spPr>
          <a:xfrm>
            <a:off x="720000" y="540000"/>
            <a:ext cx="3852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48" name="Google Shape;148;p29"/>
          <p:cNvSpPr txBox="1"/>
          <p:nvPr>
            <p:ph hasCustomPrompt="1" idx="2" type="title"/>
          </p:nvPr>
        </p:nvSpPr>
        <p:spPr>
          <a:xfrm>
            <a:off x="720000"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9" name="Google Shape;149;p29"/>
          <p:cNvSpPr txBox="1"/>
          <p:nvPr>
            <p:ph idx="1" type="subTitle"/>
          </p:nvPr>
        </p:nvSpPr>
        <p:spPr>
          <a:xfrm>
            <a:off x="721345"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9"/>
          <p:cNvSpPr txBox="1"/>
          <p:nvPr>
            <p:ph hasCustomPrompt="1" idx="3" type="title"/>
          </p:nvPr>
        </p:nvSpPr>
        <p:spPr>
          <a:xfrm>
            <a:off x="3578625"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1" name="Google Shape;151;p29"/>
          <p:cNvSpPr txBox="1"/>
          <p:nvPr>
            <p:ph idx="4" type="subTitle"/>
          </p:nvPr>
        </p:nvSpPr>
        <p:spPr>
          <a:xfrm>
            <a:off x="3579970"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9"/>
          <p:cNvSpPr txBox="1"/>
          <p:nvPr>
            <p:ph hasCustomPrompt="1" idx="5" type="title"/>
          </p:nvPr>
        </p:nvSpPr>
        <p:spPr>
          <a:xfrm>
            <a:off x="6437250"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3" name="Google Shape;153;p29"/>
          <p:cNvSpPr txBox="1"/>
          <p:nvPr>
            <p:ph idx="6" type="subTitle"/>
          </p:nvPr>
        </p:nvSpPr>
        <p:spPr>
          <a:xfrm>
            <a:off x="6438595"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9"/>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158" name="Shape 158"/>
        <p:cNvGrpSpPr/>
        <p:nvPr/>
      </p:nvGrpSpPr>
      <p:grpSpPr>
        <a:xfrm>
          <a:off x="0" y="0"/>
          <a:ext cx="0" cy="0"/>
          <a:chOff x="0" y="0"/>
          <a:chExt cx="0" cy="0"/>
        </a:xfrm>
      </p:grpSpPr>
      <p:sp>
        <p:nvSpPr>
          <p:cNvPr id="159" name="Google Shape;159;p31"/>
          <p:cNvSpPr txBox="1"/>
          <p:nvPr>
            <p:ph type="ctrTitle"/>
          </p:nvPr>
        </p:nvSpPr>
        <p:spPr>
          <a:xfrm>
            <a:off x="1592850" y="2257100"/>
            <a:ext cx="5958300" cy="943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200"/>
              <a:buNone/>
              <a:defRPr sz="52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60" name="Google Shape;160;p31"/>
          <p:cNvSpPr txBox="1"/>
          <p:nvPr>
            <p:ph idx="1" type="subTitle"/>
          </p:nvPr>
        </p:nvSpPr>
        <p:spPr>
          <a:xfrm>
            <a:off x="2617650" y="1786700"/>
            <a:ext cx="3908700" cy="47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Source Sans Pro"/>
              <a:buNone/>
              <a:defRPr>
                <a:latin typeface="Source Sans Pro"/>
                <a:ea typeface="Source Sans Pro"/>
                <a:cs typeface="Source Sans Pro"/>
                <a:sym typeface="Source Sans Pr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31"/>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63" name="Shape 163"/>
        <p:cNvGrpSpPr/>
        <p:nvPr/>
      </p:nvGrpSpPr>
      <p:grpSpPr>
        <a:xfrm>
          <a:off x="0" y="0"/>
          <a:ext cx="0" cy="0"/>
          <a:chOff x="0" y="0"/>
          <a:chExt cx="0" cy="0"/>
        </a:xfrm>
      </p:grpSpPr>
      <p:sp>
        <p:nvSpPr>
          <p:cNvPr id="164" name="Google Shape;164;p32"/>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5" name="Google Shape;165;p32"/>
          <p:cNvSpPr txBox="1"/>
          <p:nvPr>
            <p:ph idx="2" type="title"/>
          </p:nvPr>
        </p:nvSpPr>
        <p:spPr>
          <a:xfrm>
            <a:off x="2343300" y="2406625"/>
            <a:ext cx="4457700" cy="609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166" name="Google Shape;166;p32"/>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2"/>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2"/>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2"/>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2"/>
          <p:cNvSpPr txBox="1"/>
          <p:nvPr>
            <p:ph idx="1" type="subTitle"/>
          </p:nvPr>
        </p:nvSpPr>
        <p:spPr>
          <a:xfrm>
            <a:off x="2343300" y="2895900"/>
            <a:ext cx="4457700" cy="45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71" name="Shape 171"/>
        <p:cNvGrpSpPr/>
        <p:nvPr/>
      </p:nvGrpSpPr>
      <p:grpSpPr>
        <a:xfrm>
          <a:off x="0" y="0"/>
          <a:ext cx="0" cy="0"/>
          <a:chOff x="0" y="0"/>
          <a:chExt cx="0" cy="0"/>
        </a:xfrm>
      </p:grpSpPr>
      <p:sp>
        <p:nvSpPr>
          <p:cNvPr id="172" name="Google Shape;172;p33"/>
          <p:cNvSpPr txBox="1"/>
          <p:nvPr>
            <p:ph idx="1" type="body"/>
          </p:nvPr>
        </p:nvSpPr>
        <p:spPr>
          <a:xfrm>
            <a:off x="1192350" y="1286875"/>
            <a:ext cx="6759300" cy="3172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173" name="Google Shape;173;p33"/>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3"/>
          <p:cNvSpPr txBox="1"/>
          <p:nvPr>
            <p:ph type="title"/>
          </p:nvPr>
        </p:nvSpPr>
        <p:spPr>
          <a:xfrm>
            <a:off x="2410375" y="540000"/>
            <a:ext cx="6013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175" name="Shape 175"/>
        <p:cNvGrpSpPr/>
        <p:nvPr/>
      </p:nvGrpSpPr>
      <p:grpSpPr>
        <a:xfrm>
          <a:off x="0" y="0"/>
          <a:ext cx="0" cy="0"/>
          <a:chOff x="0" y="0"/>
          <a:chExt cx="0" cy="0"/>
        </a:xfrm>
      </p:grpSpPr>
      <p:sp>
        <p:nvSpPr>
          <p:cNvPr id="176" name="Google Shape;176;p34"/>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77" name="Google Shape;177;p34"/>
          <p:cNvSpPr txBox="1"/>
          <p:nvPr>
            <p:ph idx="1" type="subTitle"/>
          </p:nvPr>
        </p:nvSpPr>
        <p:spPr>
          <a:xfrm>
            <a:off x="19766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8" name="Google Shape;178;p34"/>
          <p:cNvSpPr txBox="1"/>
          <p:nvPr>
            <p:ph idx="2" type="subTitle"/>
          </p:nvPr>
        </p:nvSpPr>
        <p:spPr>
          <a:xfrm>
            <a:off x="5748500" y="2953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9" name="Google Shape;179;p34"/>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4"/>
          <p:cNvSpPr txBox="1"/>
          <p:nvPr>
            <p:ph idx="3" type="subTitle"/>
          </p:nvPr>
        </p:nvSpPr>
        <p:spPr>
          <a:xfrm>
            <a:off x="1976925"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1" name="Google Shape;181;p34"/>
          <p:cNvSpPr txBox="1"/>
          <p:nvPr>
            <p:ph idx="4" type="subTitle"/>
          </p:nvPr>
        </p:nvSpPr>
        <p:spPr>
          <a:xfrm>
            <a:off x="5748500" y="26363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82" name="Google Shape;182;p34"/>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83" name="Shape 183"/>
        <p:cNvGrpSpPr/>
        <p:nvPr/>
      </p:nvGrpSpPr>
      <p:grpSpPr>
        <a:xfrm>
          <a:off x="0" y="0"/>
          <a:ext cx="0" cy="0"/>
          <a:chOff x="0" y="0"/>
          <a:chExt cx="0" cy="0"/>
        </a:xfrm>
      </p:grpSpPr>
      <p:sp>
        <p:nvSpPr>
          <p:cNvPr id="184" name="Google Shape;184;p35"/>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186" name="Shape 186"/>
        <p:cNvGrpSpPr/>
        <p:nvPr/>
      </p:nvGrpSpPr>
      <p:grpSpPr>
        <a:xfrm>
          <a:off x="0" y="0"/>
          <a:ext cx="0" cy="0"/>
          <a:chOff x="0" y="0"/>
          <a:chExt cx="0" cy="0"/>
        </a:xfrm>
      </p:grpSpPr>
      <p:sp>
        <p:nvSpPr>
          <p:cNvPr id="187" name="Google Shape;187;p3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6"/>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6"/>
          <p:cNvSpPr txBox="1"/>
          <p:nvPr>
            <p:ph idx="1" type="subTitle"/>
          </p:nvPr>
        </p:nvSpPr>
        <p:spPr>
          <a:xfrm>
            <a:off x="4278250" y="1258300"/>
            <a:ext cx="4145700" cy="727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190" name="Shape 190"/>
        <p:cNvGrpSpPr/>
        <p:nvPr/>
      </p:nvGrpSpPr>
      <p:grpSpPr>
        <a:xfrm>
          <a:off x="0" y="0"/>
          <a:ext cx="0" cy="0"/>
          <a:chOff x="0" y="0"/>
          <a:chExt cx="0" cy="0"/>
        </a:xfrm>
      </p:grpSpPr>
      <p:sp>
        <p:nvSpPr>
          <p:cNvPr id="191" name="Google Shape;191;p37"/>
          <p:cNvSpPr txBox="1"/>
          <p:nvPr>
            <p:ph type="ctrTitle"/>
          </p:nvPr>
        </p:nvSpPr>
        <p:spPr>
          <a:xfrm>
            <a:off x="1566750" y="1538250"/>
            <a:ext cx="6010500" cy="206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60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192" name="Google Shape;192;p37"/>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7"/>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7"/>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7"/>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196" name="Shape 196"/>
        <p:cNvGrpSpPr/>
        <p:nvPr/>
      </p:nvGrpSpPr>
      <p:grpSpPr>
        <a:xfrm>
          <a:off x="0" y="0"/>
          <a:ext cx="0" cy="0"/>
          <a:chOff x="0" y="0"/>
          <a:chExt cx="0" cy="0"/>
        </a:xfrm>
      </p:grpSpPr>
      <p:sp>
        <p:nvSpPr>
          <p:cNvPr id="197" name="Google Shape;197;p38"/>
          <p:cNvSpPr txBox="1"/>
          <p:nvPr>
            <p:ph idx="1" type="body"/>
          </p:nvPr>
        </p:nvSpPr>
        <p:spPr>
          <a:xfrm>
            <a:off x="4312575" y="1188025"/>
            <a:ext cx="3790500" cy="32313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8" name="Google Shape;198;p38"/>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8"/>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8"/>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01" name="Google Shape;201;p38"/>
          <p:cNvSpPr txBox="1"/>
          <p:nvPr>
            <p:ph idx="2" type="subTitle"/>
          </p:nvPr>
        </p:nvSpPr>
        <p:spPr>
          <a:xfrm>
            <a:off x="720000" y="147945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solidFill>
                  <a:schemeClr val="accent1"/>
                </a:solidFill>
              </a:defRPr>
            </a:lvl1pPr>
            <a:lvl2pPr lvl="1" rtl="0">
              <a:spcBef>
                <a:spcPts val="1600"/>
              </a:spcBef>
              <a:spcAft>
                <a:spcPts val="0"/>
              </a:spcAft>
              <a:buNone/>
              <a:defRPr>
                <a:solidFill>
                  <a:schemeClr val="accent1"/>
                </a:solidFill>
              </a:defRPr>
            </a:lvl2pPr>
            <a:lvl3pPr lvl="2" rtl="0">
              <a:spcBef>
                <a:spcPts val="1600"/>
              </a:spcBef>
              <a:spcAft>
                <a:spcPts val="0"/>
              </a:spcAft>
              <a:buNone/>
              <a:defRPr>
                <a:solidFill>
                  <a:schemeClr val="accent1"/>
                </a:solidFill>
              </a:defRPr>
            </a:lvl3pPr>
            <a:lvl4pPr lvl="3" rtl="0">
              <a:spcBef>
                <a:spcPts val="1600"/>
              </a:spcBef>
              <a:spcAft>
                <a:spcPts val="0"/>
              </a:spcAft>
              <a:buNone/>
              <a:defRPr>
                <a:solidFill>
                  <a:schemeClr val="accent1"/>
                </a:solidFill>
              </a:defRPr>
            </a:lvl4pPr>
            <a:lvl5pPr lvl="4" rtl="0">
              <a:spcBef>
                <a:spcPts val="1600"/>
              </a:spcBef>
              <a:spcAft>
                <a:spcPts val="0"/>
              </a:spcAft>
              <a:buNone/>
              <a:defRPr>
                <a:solidFill>
                  <a:schemeClr val="accent1"/>
                </a:solidFill>
              </a:defRPr>
            </a:lvl5pPr>
            <a:lvl6pPr lvl="5" rtl="0">
              <a:spcBef>
                <a:spcPts val="1600"/>
              </a:spcBef>
              <a:spcAft>
                <a:spcPts val="0"/>
              </a:spcAft>
              <a:buNone/>
              <a:defRPr>
                <a:solidFill>
                  <a:schemeClr val="accent1"/>
                </a:solidFill>
              </a:defRPr>
            </a:lvl6pPr>
            <a:lvl7pPr lvl="6" rtl="0">
              <a:spcBef>
                <a:spcPts val="1600"/>
              </a:spcBef>
              <a:spcAft>
                <a:spcPts val="0"/>
              </a:spcAft>
              <a:buNone/>
              <a:defRPr>
                <a:solidFill>
                  <a:schemeClr val="accent1"/>
                </a:solidFill>
              </a:defRPr>
            </a:lvl7pPr>
            <a:lvl8pPr lvl="7" rtl="0">
              <a:spcBef>
                <a:spcPts val="1600"/>
              </a:spcBef>
              <a:spcAft>
                <a:spcPts val="0"/>
              </a:spcAft>
              <a:buNone/>
              <a:defRPr>
                <a:solidFill>
                  <a:schemeClr val="accent1"/>
                </a:solidFill>
              </a:defRPr>
            </a:lvl8pPr>
            <a:lvl9pPr lvl="8" rtl="0">
              <a:spcBef>
                <a:spcPts val="1600"/>
              </a:spcBef>
              <a:spcAft>
                <a:spcPts val="1600"/>
              </a:spcAft>
              <a:buNone/>
              <a:defRPr>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202" name="Shape 202"/>
        <p:cNvGrpSpPr/>
        <p:nvPr/>
      </p:nvGrpSpPr>
      <p:grpSpPr>
        <a:xfrm>
          <a:off x="0" y="0"/>
          <a:ext cx="0" cy="0"/>
          <a:chOff x="0" y="0"/>
          <a:chExt cx="0" cy="0"/>
        </a:xfrm>
      </p:grpSpPr>
      <p:sp>
        <p:nvSpPr>
          <p:cNvPr id="203" name="Google Shape;203;p39"/>
          <p:cNvSpPr txBox="1"/>
          <p:nvPr>
            <p:ph idx="1" type="subTitle"/>
          </p:nvPr>
        </p:nvSpPr>
        <p:spPr>
          <a:xfrm>
            <a:off x="2206250" y="1877517"/>
            <a:ext cx="4737300" cy="118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p:txBody>
      </p:sp>
      <p:sp>
        <p:nvSpPr>
          <p:cNvPr id="204" name="Google Shape;204;p39"/>
          <p:cNvSpPr txBox="1"/>
          <p:nvPr>
            <p:ph type="title"/>
          </p:nvPr>
        </p:nvSpPr>
        <p:spPr>
          <a:xfrm>
            <a:off x="3003125" y="3059517"/>
            <a:ext cx="3142800" cy="327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p:txBody>
      </p:sp>
      <p:sp>
        <p:nvSpPr>
          <p:cNvPr id="205" name="Google Shape;205;p39"/>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9"/>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207" name="Shape 207"/>
        <p:cNvGrpSpPr/>
        <p:nvPr/>
      </p:nvGrpSpPr>
      <p:grpSpPr>
        <a:xfrm>
          <a:off x="0" y="0"/>
          <a:ext cx="0" cy="0"/>
          <a:chOff x="0" y="0"/>
          <a:chExt cx="0" cy="0"/>
        </a:xfrm>
      </p:grpSpPr>
      <p:sp>
        <p:nvSpPr>
          <p:cNvPr id="208" name="Google Shape;208;p40"/>
          <p:cNvSpPr txBox="1"/>
          <p:nvPr>
            <p:ph hasCustomPrompt="1" type="title"/>
          </p:nvPr>
        </p:nvSpPr>
        <p:spPr>
          <a:xfrm>
            <a:off x="1693500" y="1924050"/>
            <a:ext cx="57570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9" name="Google Shape;209;p40"/>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0"/>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0"/>
          <p:cNvSpPr txBox="1"/>
          <p:nvPr>
            <p:ph idx="1" type="subTitle"/>
          </p:nvPr>
        </p:nvSpPr>
        <p:spPr>
          <a:xfrm>
            <a:off x="1697400" y="2847975"/>
            <a:ext cx="57570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2" name="Google Shape;212;p40"/>
          <p:cNvSpPr/>
          <p:nvPr/>
        </p:nvSpPr>
        <p:spPr>
          <a:xfrm flipH="1">
            <a:off x="720062"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0"/>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p:cSld name="BLANK_2">
    <p:bg>
      <p:bgPr>
        <a:solidFill>
          <a:schemeClr val="lt1"/>
        </a:solidFill>
      </p:bgPr>
    </p:bg>
    <p:spTree>
      <p:nvGrpSpPr>
        <p:cNvPr id="215" name="Shape 215"/>
        <p:cNvGrpSpPr/>
        <p:nvPr/>
      </p:nvGrpSpPr>
      <p:grpSpPr>
        <a:xfrm>
          <a:off x="0" y="0"/>
          <a:ext cx="0" cy="0"/>
          <a:chOff x="0" y="0"/>
          <a:chExt cx="0" cy="0"/>
        </a:xfrm>
      </p:grpSpPr>
      <p:sp>
        <p:nvSpPr>
          <p:cNvPr id="216" name="Google Shape;216;p42"/>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2"/>
          <p:cNvSpPr txBox="1"/>
          <p:nvPr>
            <p:ph type="title"/>
          </p:nvPr>
        </p:nvSpPr>
        <p:spPr>
          <a:xfrm>
            <a:off x="4572000" y="540000"/>
            <a:ext cx="3852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42"/>
          <p:cNvSpPr txBox="1"/>
          <p:nvPr>
            <p:ph idx="1" type="subTitle"/>
          </p:nvPr>
        </p:nvSpPr>
        <p:spPr>
          <a:xfrm>
            <a:off x="4830800" y="1564700"/>
            <a:ext cx="3436800" cy="241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Arial"/>
              <a:buAutoNum type="arabicPeriod"/>
              <a:defRPr sz="16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219" name="Shape 219"/>
        <p:cNvGrpSpPr/>
        <p:nvPr/>
      </p:nvGrpSpPr>
      <p:grpSpPr>
        <a:xfrm>
          <a:off x="0" y="0"/>
          <a:ext cx="0" cy="0"/>
          <a:chOff x="0" y="0"/>
          <a:chExt cx="0" cy="0"/>
        </a:xfrm>
      </p:grpSpPr>
      <p:sp>
        <p:nvSpPr>
          <p:cNvPr id="220" name="Google Shape;220;p43"/>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
    <p:bg>
      <p:bgPr>
        <a:solidFill>
          <a:schemeClr val="lt1"/>
        </a:solidFill>
      </p:bgPr>
    </p:bg>
    <p:spTree>
      <p:nvGrpSpPr>
        <p:cNvPr id="222" name="Shape 222"/>
        <p:cNvGrpSpPr/>
        <p:nvPr/>
      </p:nvGrpSpPr>
      <p:grpSpPr>
        <a:xfrm>
          <a:off x="0" y="0"/>
          <a:ext cx="0" cy="0"/>
          <a:chOff x="0" y="0"/>
          <a:chExt cx="0" cy="0"/>
        </a:xfrm>
      </p:grpSpPr>
      <p:sp>
        <p:nvSpPr>
          <p:cNvPr id="223" name="Google Shape;223;p44"/>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4"/>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25" name="Google Shape;225;p44"/>
          <p:cNvSpPr txBox="1"/>
          <p:nvPr>
            <p:ph idx="1" type="subTitle"/>
          </p:nvPr>
        </p:nvSpPr>
        <p:spPr>
          <a:xfrm>
            <a:off x="1072413"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6" name="Google Shape;226;p44"/>
          <p:cNvSpPr txBox="1"/>
          <p:nvPr>
            <p:ph idx="2" type="subTitle"/>
          </p:nvPr>
        </p:nvSpPr>
        <p:spPr>
          <a:xfrm>
            <a:off x="1072413"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7" name="Google Shape;227;p44"/>
          <p:cNvSpPr txBox="1"/>
          <p:nvPr>
            <p:ph idx="3" type="subTitle"/>
          </p:nvPr>
        </p:nvSpPr>
        <p:spPr>
          <a:xfrm>
            <a:off x="1072413"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8" name="Google Shape;228;p44"/>
          <p:cNvSpPr txBox="1"/>
          <p:nvPr>
            <p:ph idx="4" type="subTitle"/>
          </p:nvPr>
        </p:nvSpPr>
        <p:spPr>
          <a:xfrm>
            <a:off x="1072413"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29" name="Google Shape;229;p44"/>
          <p:cNvSpPr txBox="1"/>
          <p:nvPr>
            <p:ph idx="5" type="subTitle"/>
          </p:nvPr>
        </p:nvSpPr>
        <p:spPr>
          <a:xfrm>
            <a:off x="3831785"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0" name="Google Shape;230;p44"/>
          <p:cNvSpPr txBox="1"/>
          <p:nvPr>
            <p:ph idx="6" type="subTitle"/>
          </p:nvPr>
        </p:nvSpPr>
        <p:spPr>
          <a:xfrm>
            <a:off x="3831785"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1" name="Google Shape;231;p44"/>
          <p:cNvSpPr txBox="1"/>
          <p:nvPr>
            <p:ph idx="7" type="subTitle"/>
          </p:nvPr>
        </p:nvSpPr>
        <p:spPr>
          <a:xfrm>
            <a:off x="3831785"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2" name="Google Shape;232;p44"/>
          <p:cNvSpPr txBox="1"/>
          <p:nvPr>
            <p:ph idx="8" type="subTitle"/>
          </p:nvPr>
        </p:nvSpPr>
        <p:spPr>
          <a:xfrm>
            <a:off x="3831785"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3" name="Google Shape;233;p44"/>
          <p:cNvSpPr txBox="1"/>
          <p:nvPr>
            <p:ph idx="9" type="subTitle"/>
          </p:nvPr>
        </p:nvSpPr>
        <p:spPr>
          <a:xfrm>
            <a:off x="6591160" y="2286900"/>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4" name="Google Shape;234;p44"/>
          <p:cNvSpPr txBox="1"/>
          <p:nvPr>
            <p:ph idx="13" type="subTitle"/>
          </p:nvPr>
        </p:nvSpPr>
        <p:spPr>
          <a:xfrm>
            <a:off x="6591160" y="1969625"/>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5" name="Google Shape;235;p44"/>
          <p:cNvSpPr txBox="1"/>
          <p:nvPr>
            <p:ph idx="14" type="subTitle"/>
          </p:nvPr>
        </p:nvSpPr>
        <p:spPr>
          <a:xfrm>
            <a:off x="6591160" y="3648975"/>
            <a:ext cx="1585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6" name="Google Shape;236;p44"/>
          <p:cNvSpPr txBox="1"/>
          <p:nvPr>
            <p:ph idx="15" type="subTitle"/>
          </p:nvPr>
        </p:nvSpPr>
        <p:spPr>
          <a:xfrm>
            <a:off x="6591160" y="3331700"/>
            <a:ext cx="1585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37" name="Google Shape;237;p44"/>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38" name="Shape 238"/>
        <p:cNvGrpSpPr/>
        <p:nvPr/>
      </p:nvGrpSpPr>
      <p:grpSpPr>
        <a:xfrm>
          <a:off x="0" y="0"/>
          <a:ext cx="0" cy="0"/>
          <a:chOff x="0" y="0"/>
          <a:chExt cx="0" cy="0"/>
        </a:xfrm>
      </p:grpSpPr>
      <p:sp>
        <p:nvSpPr>
          <p:cNvPr id="239" name="Google Shape;239;p45"/>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40" name="Google Shape;240;p45"/>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41" name="Google Shape;241;p45"/>
          <p:cNvSpPr txBox="1"/>
          <p:nvPr>
            <p:ph idx="1" type="subTitle"/>
          </p:nvPr>
        </p:nvSpPr>
        <p:spPr>
          <a:xfrm>
            <a:off x="20478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2" name="Google Shape;242;p45"/>
          <p:cNvSpPr txBox="1"/>
          <p:nvPr>
            <p:ph idx="3" type="subTitle"/>
          </p:nvPr>
        </p:nvSpPr>
        <p:spPr>
          <a:xfrm>
            <a:off x="20478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3" name="Google Shape;243;p45"/>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44" name="Google Shape;244;p45"/>
          <p:cNvSpPr txBox="1"/>
          <p:nvPr>
            <p:ph idx="5" type="subTitle"/>
          </p:nvPr>
        </p:nvSpPr>
        <p:spPr>
          <a:xfrm>
            <a:off x="20478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5" name="Google Shape;245;p45"/>
          <p:cNvSpPr txBox="1"/>
          <p:nvPr>
            <p:ph idx="6" type="subTitle"/>
          </p:nvPr>
        </p:nvSpPr>
        <p:spPr>
          <a:xfrm>
            <a:off x="20478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6" name="Google Shape;246;p45"/>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47" name="Google Shape;247;p45"/>
          <p:cNvSpPr txBox="1"/>
          <p:nvPr>
            <p:ph idx="8" type="subTitle"/>
          </p:nvPr>
        </p:nvSpPr>
        <p:spPr>
          <a:xfrm>
            <a:off x="5867175" y="1801850"/>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8" name="Google Shape;248;p45"/>
          <p:cNvSpPr txBox="1"/>
          <p:nvPr>
            <p:ph idx="9" type="subTitle"/>
          </p:nvPr>
        </p:nvSpPr>
        <p:spPr>
          <a:xfrm>
            <a:off x="5867175" y="2097125"/>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9" name="Google Shape;249;p45"/>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50" name="Google Shape;250;p45"/>
          <p:cNvSpPr txBox="1"/>
          <p:nvPr>
            <p:ph idx="14" type="subTitle"/>
          </p:nvPr>
        </p:nvSpPr>
        <p:spPr>
          <a:xfrm>
            <a:off x="5867175" y="3468725"/>
            <a:ext cx="25242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1" name="Google Shape;251;p45"/>
          <p:cNvSpPr txBox="1"/>
          <p:nvPr>
            <p:ph idx="15" type="subTitle"/>
          </p:nvPr>
        </p:nvSpPr>
        <p:spPr>
          <a:xfrm>
            <a:off x="5867175" y="3764000"/>
            <a:ext cx="2285700" cy="611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2" name="Google Shape;252;p45"/>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253" name="Shape 253"/>
        <p:cNvGrpSpPr/>
        <p:nvPr/>
      </p:nvGrpSpPr>
      <p:grpSpPr>
        <a:xfrm>
          <a:off x="0" y="0"/>
          <a:ext cx="0" cy="0"/>
          <a:chOff x="0" y="0"/>
          <a:chExt cx="0" cy="0"/>
        </a:xfrm>
      </p:grpSpPr>
      <p:sp>
        <p:nvSpPr>
          <p:cNvPr id="254" name="Google Shape;254;p46"/>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55" name="Google Shape;255;p46"/>
          <p:cNvSpPr txBox="1"/>
          <p:nvPr>
            <p:ph idx="1" type="subTitle"/>
          </p:nvPr>
        </p:nvSpPr>
        <p:spPr>
          <a:xfrm>
            <a:off x="1552725"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6" name="Google Shape;256;p46"/>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6"/>
          <p:cNvSpPr txBox="1"/>
          <p:nvPr>
            <p:ph idx="2" type="subTitle"/>
          </p:nvPr>
        </p:nvSpPr>
        <p:spPr>
          <a:xfrm>
            <a:off x="5410350" y="25726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8" name="Google Shape;258;p46"/>
          <p:cNvSpPr txBox="1"/>
          <p:nvPr>
            <p:ph idx="3" type="subTitle"/>
          </p:nvPr>
        </p:nvSpPr>
        <p:spPr>
          <a:xfrm>
            <a:off x="3481525" y="38966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9" name="Google Shape;259;p46"/>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6"/>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61" name="Shape 261"/>
        <p:cNvGrpSpPr/>
        <p:nvPr/>
      </p:nvGrpSpPr>
      <p:grpSpPr>
        <a:xfrm>
          <a:off x="0" y="0"/>
          <a:ext cx="0" cy="0"/>
          <a:chOff x="0" y="0"/>
          <a:chExt cx="0" cy="0"/>
        </a:xfrm>
      </p:grpSpPr>
      <p:sp>
        <p:nvSpPr>
          <p:cNvPr id="262" name="Google Shape;262;p4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264" name="Shape 264"/>
        <p:cNvGrpSpPr/>
        <p:nvPr/>
      </p:nvGrpSpPr>
      <p:grpSpPr>
        <a:xfrm>
          <a:off x="0" y="0"/>
          <a:ext cx="0" cy="0"/>
          <a:chOff x="0" y="0"/>
          <a:chExt cx="0" cy="0"/>
        </a:xfrm>
      </p:grpSpPr>
      <p:sp>
        <p:nvSpPr>
          <p:cNvPr id="265" name="Google Shape;265;p48"/>
          <p:cNvSpPr txBox="1"/>
          <p:nvPr>
            <p:ph type="title"/>
          </p:nvPr>
        </p:nvSpPr>
        <p:spPr>
          <a:xfrm>
            <a:off x="3657825" y="540000"/>
            <a:ext cx="4766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6" name="Google Shape;266;p48"/>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267" name="Shape 267"/>
        <p:cNvGrpSpPr/>
        <p:nvPr/>
      </p:nvGrpSpPr>
      <p:grpSpPr>
        <a:xfrm>
          <a:off x="0" y="0"/>
          <a:ext cx="0" cy="0"/>
          <a:chOff x="0" y="0"/>
          <a:chExt cx="0" cy="0"/>
        </a:xfrm>
      </p:grpSpPr>
      <p:sp>
        <p:nvSpPr>
          <p:cNvPr id="268" name="Google Shape;268;p49"/>
          <p:cNvSpPr txBox="1"/>
          <p:nvPr>
            <p:ph type="title"/>
          </p:nvPr>
        </p:nvSpPr>
        <p:spPr>
          <a:xfrm>
            <a:off x="2156850" y="3584875"/>
            <a:ext cx="4830600" cy="98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2"/>
              </a:buClr>
              <a:buSzPts val="2800"/>
              <a:buNone/>
              <a:defRPr>
                <a:solidFill>
                  <a:schemeClr val="lt2"/>
                </a:solidFill>
              </a:defRPr>
            </a:lvl2pPr>
            <a:lvl3pPr lvl="2" rtl="0" algn="ctr">
              <a:spcBef>
                <a:spcPts val="0"/>
              </a:spcBef>
              <a:spcAft>
                <a:spcPts val="0"/>
              </a:spcAft>
              <a:buClr>
                <a:schemeClr val="lt2"/>
              </a:buClr>
              <a:buSzPts val="2800"/>
              <a:buNone/>
              <a:defRPr>
                <a:solidFill>
                  <a:schemeClr val="lt2"/>
                </a:solidFill>
              </a:defRPr>
            </a:lvl3pPr>
            <a:lvl4pPr lvl="3" rtl="0" algn="ctr">
              <a:spcBef>
                <a:spcPts val="0"/>
              </a:spcBef>
              <a:spcAft>
                <a:spcPts val="0"/>
              </a:spcAft>
              <a:buClr>
                <a:schemeClr val="lt2"/>
              </a:buClr>
              <a:buSzPts val="2800"/>
              <a:buNone/>
              <a:defRPr>
                <a:solidFill>
                  <a:schemeClr val="lt2"/>
                </a:solidFill>
              </a:defRPr>
            </a:lvl4pPr>
            <a:lvl5pPr lvl="4" rtl="0" algn="ctr">
              <a:spcBef>
                <a:spcPts val="0"/>
              </a:spcBef>
              <a:spcAft>
                <a:spcPts val="0"/>
              </a:spcAft>
              <a:buClr>
                <a:schemeClr val="lt2"/>
              </a:buClr>
              <a:buSzPts val="2800"/>
              <a:buNone/>
              <a:defRPr>
                <a:solidFill>
                  <a:schemeClr val="lt2"/>
                </a:solidFill>
              </a:defRPr>
            </a:lvl5pPr>
            <a:lvl6pPr lvl="5" rtl="0" algn="ctr">
              <a:spcBef>
                <a:spcPts val="0"/>
              </a:spcBef>
              <a:spcAft>
                <a:spcPts val="0"/>
              </a:spcAft>
              <a:buClr>
                <a:schemeClr val="lt2"/>
              </a:buClr>
              <a:buSzPts val="2800"/>
              <a:buNone/>
              <a:defRPr>
                <a:solidFill>
                  <a:schemeClr val="lt2"/>
                </a:solidFill>
              </a:defRPr>
            </a:lvl6pPr>
            <a:lvl7pPr lvl="6" rtl="0" algn="ctr">
              <a:spcBef>
                <a:spcPts val="0"/>
              </a:spcBef>
              <a:spcAft>
                <a:spcPts val="0"/>
              </a:spcAft>
              <a:buClr>
                <a:schemeClr val="lt2"/>
              </a:buClr>
              <a:buSzPts val="2800"/>
              <a:buNone/>
              <a:defRPr>
                <a:solidFill>
                  <a:schemeClr val="lt2"/>
                </a:solidFill>
              </a:defRPr>
            </a:lvl7pPr>
            <a:lvl8pPr lvl="7" rtl="0" algn="ctr">
              <a:spcBef>
                <a:spcPts val="0"/>
              </a:spcBef>
              <a:spcAft>
                <a:spcPts val="0"/>
              </a:spcAft>
              <a:buClr>
                <a:schemeClr val="lt2"/>
              </a:buClr>
              <a:buSzPts val="2800"/>
              <a:buNone/>
              <a:defRPr>
                <a:solidFill>
                  <a:schemeClr val="lt2"/>
                </a:solidFill>
              </a:defRPr>
            </a:lvl8pPr>
            <a:lvl9pPr lvl="8" rtl="0" algn="ctr">
              <a:spcBef>
                <a:spcPts val="0"/>
              </a:spcBef>
              <a:spcAft>
                <a:spcPts val="0"/>
              </a:spcAft>
              <a:buClr>
                <a:schemeClr val="lt2"/>
              </a:buClr>
              <a:buSzPts val="2800"/>
              <a:buNone/>
              <a:defRPr>
                <a:solidFill>
                  <a:schemeClr val="lt2"/>
                </a:solidFill>
              </a:defRPr>
            </a:lvl9pPr>
          </a:lstStyle>
          <a:p/>
        </p:txBody>
      </p:sp>
      <p:sp>
        <p:nvSpPr>
          <p:cNvPr id="269" name="Google Shape;269;p49"/>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270" name="Shape 270"/>
        <p:cNvGrpSpPr/>
        <p:nvPr/>
      </p:nvGrpSpPr>
      <p:grpSpPr>
        <a:xfrm>
          <a:off x="0" y="0"/>
          <a:ext cx="0" cy="0"/>
          <a:chOff x="0" y="0"/>
          <a:chExt cx="0" cy="0"/>
        </a:xfrm>
      </p:grpSpPr>
      <p:sp>
        <p:nvSpPr>
          <p:cNvPr id="271" name="Google Shape;271;p50"/>
          <p:cNvSpPr txBox="1"/>
          <p:nvPr>
            <p:ph type="title"/>
          </p:nvPr>
        </p:nvSpPr>
        <p:spPr>
          <a:xfrm>
            <a:off x="720000" y="540000"/>
            <a:ext cx="3556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72" name="Google Shape;272;p50"/>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0"/>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274" name="Shape 274"/>
        <p:cNvGrpSpPr/>
        <p:nvPr/>
      </p:nvGrpSpPr>
      <p:grpSpPr>
        <a:xfrm>
          <a:off x="0" y="0"/>
          <a:ext cx="0" cy="0"/>
          <a:chOff x="0" y="0"/>
          <a:chExt cx="0" cy="0"/>
        </a:xfrm>
      </p:grpSpPr>
      <p:sp>
        <p:nvSpPr>
          <p:cNvPr id="275" name="Google Shape;275;p51"/>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1"/>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1"/>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78" name="Google Shape;278;p51"/>
          <p:cNvSpPr txBox="1"/>
          <p:nvPr>
            <p:ph hasCustomPrompt="1" idx="2" type="title"/>
          </p:nvPr>
        </p:nvSpPr>
        <p:spPr>
          <a:xfrm>
            <a:off x="72000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9" name="Google Shape;279;p51"/>
          <p:cNvSpPr txBox="1"/>
          <p:nvPr>
            <p:ph idx="1" type="subTitle"/>
          </p:nvPr>
        </p:nvSpPr>
        <p:spPr>
          <a:xfrm>
            <a:off x="72134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0" name="Google Shape;280;p51"/>
          <p:cNvSpPr txBox="1"/>
          <p:nvPr>
            <p:ph hasCustomPrompt="1" idx="3" type="title"/>
          </p:nvPr>
        </p:nvSpPr>
        <p:spPr>
          <a:xfrm>
            <a:off x="3578625"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1" name="Google Shape;281;p51"/>
          <p:cNvSpPr txBox="1"/>
          <p:nvPr>
            <p:ph idx="4" type="subTitle"/>
          </p:nvPr>
        </p:nvSpPr>
        <p:spPr>
          <a:xfrm>
            <a:off x="3579970"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2" name="Google Shape;282;p51"/>
          <p:cNvSpPr txBox="1"/>
          <p:nvPr>
            <p:ph hasCustomPrompt="1" idx="5" type="title"/>
          </p:nvPr>
        </p:nvSpPr>
        <p:spPr>
          <a:xfrm>
            <a:off x="6437250" y="2014725"/>
            <a:ext cx="1985400" cy="1069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3" name="Google Shape;283;p51"/>
          <p:cNvSpPr txBox="1"/>
          <p:nvPr>
            <p:ph idx="6" type="subTitle"/>
          </p:nvPr>
        </p:nvSpPr>
        <p:spPr>
          <a:xfrm>
            <a:off x="6438595" y="2786250"/>
            <a:ext cx="1985400" cy="45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84" name="Google Shape;284;p51"/>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285" name="Shape 285"/>
        <p:cNvGrpSpPr/>
        <p:nvPr/>
      </p:nvGrpSpPr>
      <p:grpSpPr>
        <a:xfrm>
          <a:off x="0" y="0"/>
          <a:ext cx="0" cy="0"/>
          <a:chOff x="0" y="0"/>
          <a:chExt cx="0" cy="0"/>
        </a:xfrm>
      </p:grpSpPr>
      <p:sp>
        <p:nvSpPr>
          <p:cNvPr id="286" name="Google Shape;286;p52"/>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2"/>
          <p:cNvSpPr txBox="1"/>
          <p:nvPr>
            <p:ph type="title"/>
          </p:nvPr>
        </p:nvSpPr>
        <p:spPr>
          <a:xfrm>
            <a:off x="4930625" y="540000"/>
            <a:ext cx="3493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8" name="Google Shape;288;p52"/>
          <p:cNvSpPr txBox="1"/>
          <p:nvPr>
            <p:ph idx="1" type="subTitle"/>
          </p:nvPr>
        </p:nvSpPr>
        <p:spPr>
          <a:xfrm>
            <a:off x="723900" y="2076450"/>
            <a:ext cx="2790900" cy="1647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289" name="Shape 289"/>
        <p:cNvGrpSpPr/>
        <p:nvPr/>
      </p:nvGrpSpPr>
      <p:grpSpPr>
        <a:xfrm>
          <a:off x="0" y="0"/>
          <a:ext cx="0" cy="0"/>
          <a:chOff x="0" y="0"/>
          <a:chExt cx="0" cy="0"/>
        </a:xfrm>
      </p:grpSpPr>
      <p:sp>
        <p:nvSpPr>
          <p:cNvPr id="290" name="Google Shape;290;p53"/>
          <p:cNvSpPr txBox="1"/>
          <p:nvPr>
            <p:ph idx="1" type="subTitle"/>
          </p:nvPr>
        </p:nvSpPr>
        <p:spPr>
          <a:xfrm>
            <a:off x="723900" y="2076450"/>
            <a:ext cx="2790900" cy="1250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p:txBody>
      </p:sp>
      <p:sp>
        <p:nvSpPr>
          <p:cNvPr id="291" name="Google Shape;291;p53"/>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292" name="Google Shape;292;p53"/>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3"/>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294" name="Shape 294"/>
        <p:cNvGrpSpPr/>
        <p:nvPr/>
      </p:nvGrpSpPr>
      <p:grpSpPr>
        <a:xfrm>
          <a:off x="0" y="0"/>
          <a:ext cx="0" cy="0"/>
          <a:chOff x="0" y="0"/>
          <a:chExt cx="0" cy="0"/>
        </a:xfrm>
      </p:grpSpPr>
      <p:sp>
        <p:nvSpPr>
          <p:cNvPr id="295" name="Google Shape;295;p54"/>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4"/>
          <p:cNvSpPr txBox="1"/>
          <p:nvPr>
            <p:ph idx="1" type="subTitle"/>
          </p:nvPr>
        </p:nvSpPr>
        <p:spPr>
          <a:xfrm>
            <a:off x="5686200" y="1518250"/>
            <a:ext cx="2737800" cy="164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a:lvl1pPr>
            <a:lvl2pPr lvl="1" rtl="0" algn="r">
              <a:spcBef>
                <a:spcPts val="1600"/>
              </a:spcBef>
              <a:spcAft>
                <a:spcPts val="0"/>
              </a:spcAft>
              <a:buSzPts val="1800"/>
              <a:buNone/>
              <a:defRPr sz="1800"/>
            </a:lvl2pPr>
            <a:lvl3pPr lvl="2" rtl="0" algn="r">
              <a:spcBef>
                <a:spcPts val="1600"/>
              </a:spcBef>
              <a:spcAft>
                <a:spcPts val="0"/>
              </a:spcAft>
              <a:buSzPts val="1800"/>
              <a:buNone/>
              <a:defRPr sz="1800"/>
            </a:lvl3pPr>
            <a:lvl4pPr lvl="3" rtl="0" algn="r">
              <a:spcBef>
                <a:spcPts val="1600"/>
              </a:spcBef>
              <a:spcAft>
                <a:spcPts val="0"/>
              </a:spcAft>
              <a:buSzPts val="1800"/>
              <a:buNone/>
              <a:defRPr sz="1800"/>
            </a:lvl4pPr>
            <a:lvl5pPr lvl="4" rtl="0" algn="r">
              <a:spcBef>
                <a:spcPts val="1600"/>
              </a:spcBef>
              <a:spcAft>
                <a:spcPts val="0"/>
              </a:spcAft>
              <a:buSzPts val="1800"/>
              <a:buNone/>
              <a:defRPr sz="1800"/>
            </a:lvl5pPr>
            <a:lvl6pPr lvl="5" rtl="0" algn="r">
              <a:spcBef>
                <a:spcPts val="1600"/>
              </a:spcBef>
              <a:spcAft>
                <a:spcPts val="0"/>
              </a:spcAft>
              <a:buSzPts val="1800"/>
              <a:buNone/>
              <a:defRPr sz="1800"/>
            </a:lvl6pPr>
            <a:lvl7pPr lvl="6" rtl="0" algn="r">
              <a:spcBef>
                <a:spcPts val="1600"/>
              </a:spcBef>
              <a:spcAft>
                <a:spcPts val="0"/>
              </a:spcAft>
              <a:buSzPts val="1800"/>
              <a:buNone/>
              <a:defRPr sz="1800"/>
            </a:lvl7pPr>
            <a:lvl8pPr lvl="7" rtl="0" algn="r">
              <a:spcBef>
                <a:spcPts val="1600"/>
              </a:spcBef>
              <a:spcAft>
                <a:spcPts val="0"/>
              </a:spcAft>
              <a:buSzPts val="1800"/>
              <a:buNone/>
              <a:defRPr sz="1800"/>
            </a:lvl8pPr>
            <a:lvl9pPr lvl="8" rtl="0" algn="r">
              <a:spcBef>
                <a:spcPts val="1600"/>
              </a:spcBef>
              <a:spcAft>
                <a:spcPts val="1600"/>
              </a:spcAft>
              <a:buSzPts val="1800"/>
              <a:buNone/>
              <a:defRPr sz="1800"/>
            </a:lvl9pPr>
          </a:lstStyle>
          <a:p/>
        </p:txBody>
      </p:sp>
      <p:sp>
        <p:nvSpPr>
          <p:cNvPr id="297" name="Google Shape;297;p54"/>
          <p:cNvSpPr txBox="1"/>
          <p:nvPr>
            <p:ph type="title"/>
          </p:nvPr>
        </p:nvSpPr>
        <p:spPr>
          <a:xfrm>
            <a:off x="720000" y="540000"/>
            <a:ext cx="4966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bg>
      <p:bgPr>
        <a:solidFill>
          <a:schemeClr val="lt1"/>
        </a:solidFill>
      </p:bgPr>
    </p:bg>
    <p:spTree>
      <p:nvGrpSpPr>
        <p:cNvPr id="298" name="Shape 298"/>
        <p:cNvGrpSpPr/>
        <p:nvPr/>
      </p:nvGrpSpPr>
      <p:grpSpPr>
        <a:xfrm>
          <a:off x="0" y="0"/>
          <a:ext cx="0" cy="0"/>
          <a:chOff x="0" y="0"/>
          <a:chExt cx="0" cy="0"/>
        </a:xfrm>
      </p:grpSpPr>
      <p:sp>
        <p:nvSpPr>
          <p:cNvPr id="299" name="Google Shape;299;p55"/>
          <p:cNvSpPr txBox="1"/>
          <p:nvPr>
            <p:ph type="title"/>
          </p:nvPr>
        </p:nvSpPr>
        <p:spPr>
          <a:xfrm>
            <a:off x="720000" y="540000"/>
            <a:ext cx="2992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00" name="Google Shape;300;p55"/>
          <p:cNvSpPr/>
          <p:nvPr/>
        </p:nvSpPr>
        <p:spPr>
          <a:xfrm>
            <a:off x="3515050" y="540000"/>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5"/>
          <p:cNvSpPr txBox="1"/>
          <p:nvPr>
            <p:ph idx="1" type="subTitle"/>
          </p:nvPr>
        </p:nvSpPr>
        <p:spPr>
          <a:xfrm>
            <a:off x="2314725"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2" name="Google Shape;302;p55"/>
          <p:cNvSpPr txBox="1"/>
          <p:nvPr>
            <p:ph idx="2" type="subTitle"/>
          </p:nvPr>
        </p:nvSpPr>
        <p:spPr>
          <a:xfrm>
            <a:off x="5943750" y="2496450"/>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 name="Google Shape;303;p55"/>
          <p:cNvSpPr txBox="1"/>
          <p:nvPr>
            <p:ph idx="3" type="subTitle"/>
          </p:nvPr>
        </p:nvSpPr>
        <p:spPr>
          <a:xfrm>
            <a:off x="2314725"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4" name="Google Shape;304;p55"/>
          <p:cNvSpPr txBox="1"/>
          <p:nvPr>
            <p:ph idx="4" type="subTitle"/>
          </p:nvPr>
        </p:nvSpPr>
        <p:spPr>
          <a:xfrm>
            <a:off x="5943750" y="2179175"/>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5" name="Google Shape;305;p55"/>
          <p:cNvSpPr txBox="1"/>
          <p:nvPr>
            <p:ph idx="5" type="subTitle"/>
          </p:nvPr>
        </p:nvSpPr>
        <p:spPr>
          <a:xfrm>
            <a:off x="2314725"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6" name="Google Shape;306;p55"/>
          <p:cNvSpPr txBox="1"/>
          <p:nvPr>
            <p:ph idx="6" type="subTitle"/>
          </p:nvPr>
        </p:nvSpPr>
        <p:spPr>
          <a:xfrm>
            <a:off x="5943750" y="3858525"/>
            <a:ext cx="2285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7" name="Google Shape;307;p55"/>
          <p:cNvSpPr txBox="1"/>
          <p:nvPr>
            <p:ph idx="7" type="subTitle"/>
          </p:nvPr>
        </p:nvSpPr>
        <p:spPr>
          <a:xfrm>
            <a:off x="2314725"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8" name="Google Shape;308;p55"/>
          <p:cNvSpPr txBox="1"/>
          <p:nvPr>
            <p:ph idx="8" type="subTitle"/>
          </p:nvPr>
        </p:nvSpPr>
        <p:spPr>
          <a:xfrm>
            <a:off x="5943750" y="3541250"/>
            <a:ext cx="2285700" cy="33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9" name="Google Shape;309;p55"/>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
    <p:bg>
      <p:bgPr>
        <a:solidFill>
          <a:schemeClr val="lt1"/>
        </a:solidFill>
      </p:bgPr>
    </p:bg>
    <p:spTree>
      <p:nvGrpSpPr>
        <p:cNvPr id="310" name="Shape 310"/>
        <p:cNvGrpSpPr/>
        <p:nvPr/>
      </p:nvGrpSpPr>
      <p:grpSpPr>
        <a:xfrm>
          <a:off x="0" y="0"/>
          <a:ext cx="0" cy="0"/>
          <a:chOff x="0" y="0"/>
          <a:chExt cx="0" cy="0"/>
        </a:xfrm>
      </p:grpSpPr>
      <p:sp>
        <p:nvSpPr>
          <p:cNvPr id="311" name="Google Shape;311;p5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6"/>
          <p:cNvSpPr txBox="1"/>
          <p:nvPr>
            <p:ph type="title"/>
          </p:nvPr>
        </p:nvSpPr>
        <p:spPr>
          <a:xfrm>
            <a:off x="5360825" y="540000"/>
            <a:ext cx="3063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3" name="Google Shape;313;p56"/>
          <p:cNvSpPr txBox="1"/>
          <p:nvPr>
            <p:ph idx="1" type="subTitle"/>
          </p:nvPr>
        </p:nvSpPr>
        <p:spPr>
          <a:xfrm>
            <a:off x="1160550" y="1619250"/>
            <a:ext cx="4758900" cy="2524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Char char="●"/>
              <a:defRPr sz="1600"/>
            </a:lvl1pPr>
            <a:lvl2pPr lvl="1" rtl="0">
              <a:spcBef>
                <a:spcPts val="1600"/>
              </a:spcBef>
              <a:spcAft>
                <a:spcPts val="0"/>
              </a:spcAft>
              <a:buSzPts val="1600"/>
              <a:buChar char="○"/>
              <a:defRPr sz="1600"/>
            </a:lvl2pPr>
            <a:lvl3pPr lvl="2" rtl="0">
              <a:spcBef>
                <a:spcPts val="1600"/>
              </a:spcBef>
              <a:spcAft>
                <a:spcPts val="0"/>
              </a:spcAft>
              <a:buSzPts val="1600"/>
              <a:buChar char="■"/>
              <a:defRPr sz="1600"/>
            </a:lvl3pPr>
            <a:lvl4pPr lvl="3" rtl="0">
              <a:spcBef>
                <a:spcPts val="1600"/>
              </a:spcBef>
              <a:spcAft>
                <a:spcPts val="0"/>
              </a:spcAft>
              <a:buSzPts val="1600"/>
              <a:buChar char="●"/>
              <a:defRPr sz="1600"/>
            </a:lvl4pPr>
            <a:lvl5pPr lvl="4" rtl="0">
              <a:spcBef>
                <a:spcPts val="1600"/>
              </a:spcBef>
              <a:spcAft>
                <a:spcPts val="0"/>
              </a:spcAft>
              <a:buSzPts val="1600"/>
              <a:buChar char="○"/>
              <a:defRPr sz="1600"/>
            </a:lvl5pPr>
            <a:lvl6pPr lvl="5" rtl="0">
              <a:spcBef>
                <a:spcPts val="1600"/>
              </a:spcBef>
              <a:spcAft>
                <a:spcPts val="0"/>
              </a:spcAft>
              <a:buSzPts val="1600"/>
              <a:buChar char="■"/>
              <a:defRPr sz="1600"/>
            </a:lvl6pPr>
            <a:lvl7pPr lvl="6" rtl="0">
              <a:spcBef>
                <a:spcPts val="1600"/>
              </a:spcBef>
              <a:spcAft>
                <a:spcPts val="0"/>
              </a:spcAft>
              <a:buSzPts val="1600"/>
              <a:buChar char="●"/>
              <a:defRPr sz="1600"/>
            </a:lvl7pPr>
            <a:lvl8pPr lvl="7" rtl="0">
              <a:spcBef>
                <a:spcPts val="1600"/>
              </a:spcBef>
              <a:spcAft>
                <a:spcPts val="0"/>
              </a:spcAft>
              <a:buSzPts val="1600"/>
              <a:buChar char="○"/>
              <a:defRPr sz="1600"/>
            </a:lvl8pPr>
            <a:lvl9pPr lvl="8" rtl="0">
              <a:spcBef>
                <a:spcPts val="1600"/>
              </a:spcBef>
              <a:spcAft>
                <a:spcPts val="1600"/>
              </a:spcAft>
              <a:buSzPts val="1600"/>
              <a:buChar char="■"/>
              <a:defRPr sz="1600"/>
            </a:lvl9pPr>
          </a:lstStyle>
          <a:p/>
        </p:txBody>
      </p:sp>
      <p:sp>
        <p:nvSpPr>
          <p:cNvPr id="314" name="Google Shape;314;p56"/>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315" name="Shape 315"/>
        <p:cNvGrpSpPr/>
        <p:nvPr/>
      </p:nvGrpSpPr>
      <p:grpSpPr>
        <a:xfrm>
          <a:off x="0" y="0"/>
          <a:ext cx="0" cy="0"/>
          <a:chOff x="0" y="0"/>
          <a:chExt cx="0" cy="0"/>
        </a:xfrm>
      </p:grpSpPr>
      <p:sp>
        <p:nvSpPr>
          <p:cNvPr id="316" name="Google Shape;316;p57"/>
          <p:cNvSpPr txBox="1"/>
          <p:nvPr>
            <p:ph idx="1" type="subTitle"/>
          </p:nvPr>
        </p:nvSpPr>
        <p:spPr>
          <a:xfrm>
            <a:off x="1160550" y="1619250"/>
            <a:ext cx="4758900" cy="294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1600"/>
              </a:spcBef>
              <a:spcAft>
                <a:spcPts val="0"/>
              </a:spcAft>
              <a:buSzPts val="1600"/>
              <a:buNone/>
              <a:defRPr sz="1600"/>
            </a:lvl2pPr>
            <a:lvl3pPr lvl="2" rtl="0">
              <a:spcBef>
                <a:spcPts val="1600"/>
              </a:spcBef>
              <a:spcAft>
                <a:spcPts val="0"/>
              </a:spcAft>
              <a:buSzPts val="1600"/>
              <a:buNone/>
              <a:defRPr sz="1600"/>
            </a:lvl3pPr>
            <a:lvl4pPr lvl="3" rtl="0">
              <a:spcBef>
                <a:spcPts val="1600"/>
              </a:spcBef>
              <a:spcAft>
                <a:spcPts val="0"/>
              </a:spcAft>
              <a:buSzPts val="1600"/>
              <a:buNone/>
              <a:defRPr sz="1600"/>
            </a:lvl4pPr>
            <a:lvl5pPr lvl="4" rtl="0">
              <a:spcBef>
                <a:spcPts val="1600"/>
              </a:spcBef>
              <a:spcAft>
                <a:spcPts val="0"/>
              </a:spcAft>
              <a:buSzPts val="1600"/>
              <a:buNone/>
              <a:defRPr sz="1600"/>
            </a:lvl5pPr>
            <a:lvl6pPr lvl="5" rtl="0">
              <a:spcBef>
                <a:spcPts val="1600"/>
              </a:spcBef>
              <a:spcAft>
                <a:spcPts val="0"/>
              </a:spcAft>
              <a:buSzPts val="1600"/>
              <a:buNone/>
              <a:defRPr sz="1600"/>
            </a:lvl6pPr>
            <a:lvl7pPr lvl="6" rtl="0">
              <a:spcBef>
                <a:spcPts val="1600"/>
              </a:spcBef>
              <a:spcAft>
                <a:spcPts val="0"/>
              </a:spcAft>
              <a:buSzPts val="1600"/>
              <a:buNone/>
              <a:defRPr sz="1600"/>
            </a:lvl7pPr>
            <a:lvl8pPr lvl="7" rtl="0">
              <a:spcBef>
                <a:spcPts val="1600"/>
              </a:spcBef>
              <a:spcAft>
                <a:spcPts val="0"/>
              </a:spcAft>
              <a:buSzPts val="1600"/>
              <a:buNone/>
              <a:defRPr sz="1600"/>
            </a:lvl8pPr>
            <a:lvl9pPr lvl="8" rtl="0">
              <a:spcBef>
                <a:spcPts val="1600"/>
              </a:spcBef>
              <a:spcAft>
                <a:spcPts val="1600"/>
              </a:spcAft>
              <a:buSzPts val="1600"/>
              <a:buNone/>
              <a:defRPr sz="1600"/>
            </a:lvl9pPr>
          </a:lstStyle>
          <a:p/>
        </p:txBody>
      </p:sp>
      <p:sp>
        <p:nvSpPr>
          <p:cNvPr id="317" name="Google Shape;317;p57"/>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318" name="Google Shape;318;p57"/>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7"/>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320" name="Shape 320"/>
        <p:cNvGrpSpPr/>
        <p:nvPr/>
      </p:nvGrpSpPr>
      <p:grpSpPr>
        <a:xfrm>
          <a:off x="0" y="0"/>
          <a:ext cx="0" cy="0"/>
          <a:chOff x="0" y="0"/>
          <a:chExt cx="0" cy="0"/>
        </a:xfrm>
      </p:grpSpPr>
      <p:sp>
        <p:nvSpPr>
          <p:cNvPr id="321" name="Google Shape;321;p58"/>
          <p:cNvSpPr txBox="1"/>
          <p:nvPr>
            <p:ph type="title"/>
          </p:nvPr>
        </p:nvSpPr>
        <p:spPr>
          <a:xfrm>
            <a:off x="720000" y="540000"/>
            <a:ext cx="2861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58"/>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323" name="Google Shape;323;p58"/>
          <p:cNvSpPr txBox="1"/>
          <p:nvPr>
            <p:ph idx="1" type="subTitle"/>
          </p:nvPr>
        </p:nvSpPr>
        <p:spPr>
          <a:xfrm>
            <a:off x="3101850" y="1499650"/>
            <a:ext cx="2940300" cy="110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4" name="Google Shape;324;p58"/>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8"/>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326" name="Shape 326"/>
        <p:cNvGrpSpPr/>
        <p:nvPr/>
      </p:nvGrpSpPr>
      <p:grpSpPr>
        <a:xfrm>
          <a:off x="0" y="0"/>
          <a:ext cx="0" cy="0"/>
          <a:chOff x="0" y="0"/>
          <a:chExt cx="0" cy="0"/>
        </a:xfrm>
      </p:grpSpPr>
      <p:sp>
        <p:nvSpPr>
          <p:cNvPr id="327" name="Google Shape;327;p59"/>
          <p:cNvSpPr txBox="1"/>
          <p:nvPr>
            <p:ph type="ctrTitle"/>
          </p:nvPr>
        </p:nvSpPr>
        <p:spPr>
          <a:xfrm>
            <a:off x="2646000" y="2744300"/>
            <a:ext cx="3852000" cy="1492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EBB55A"/>
              </a:buClr>
              <a:buSzPts val="5200"/>
              <a:buNone/>
              <a:defRPr sz="4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8" name="Google Shape;328;p59"/>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9"/>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slideLayout" Target="../slideLayouts/slideLayout57.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0" Type="http://schemas.openxmlformats.org/officeDocument/2006/relationships/theme" Target="../theme/theme1.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eem Kufi"/>
              <a:buNone/>
              <a:defRPr sz="2800">
                <a:solidFill>
                  <a:schemeClr val="dk1"/>
                </a:solidFill>
                <a:latin typeface="Reem Kufi"/>
                <a:ea typeface="Reem Kufi"/>
                <a:cs typeface="Reem Kufi"/>
                <a:sym typeface="Reem Kufi"/>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7" name="Google Shape;15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00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00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4.png"/><Relationship Id="rId5" Type="http://schemas.openxmlformats.org/officeDocument/2006/relationships/image" Target="../media/image46.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20.png"/><Relationship Id="rId11" Type="http://schemas.openxmlformats.org/officeDocument/2006/relationships/image" Target="../media/image17.png"/><Relationship Id="rId10"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0"/>
          <p:cNvSpPr txBox="1"/>
          <p:nvPr/>
        </p:nvSpPr>
        <p:spPr>
          <a:xfrm>
            <a:off x="0" y="4343100"/>
            <a:ext cx="730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Studio: Arts &amp; Culture</a:t>
            </a:r>
            <a:endParaRPr sz="2000">
              <a:latin typeface="Montserrat Light"/>
              <a:ea typeface="Montserrat Light"/>
              <a:cs typeface="Montserrat Light"/>
              <a:sym typeface="Montserrat Light"/>
            </a:endParaRPr>
          </a:p>
          <a:p>
            <a:pPr indent="0" lvl="0" marL="0" rtl="0" algn="l">
              <a:spcBef>
                <a:spcPts val="0"/>
              </a:spcBef>
              <a:spcAft>
                <a:spcPts val="0"/>
              </a:spcAft>
              <a:buNone/>
            </a:pPr>
            <a:r>
              <a:rPr lang="en" sz="2000">
                <a:latin typeface="Montserrat Light"/>
                <a:ea typeface="Montserrat Light"/>
                <a:cs typeface="Montserrat Light"/>
                <a:sym typeface="Montserrat Light"/>
              </a:rPr>
              <a:t>Taylor Lallas, Krishnan Nair, Baker Sharp, Ayelet Drazen</a:t>
            </a:r>
            <a:endParaRPr b="1" sz="2000">
              <a:latin typeface="Montserrat"/>
              <a:ea typeface="Montserrat"/>
              <a:cs typeface="Montserrat"/>
              <a:sym typeface="Montserrat"/>
            </a:endParaRPr>
          </a:p>
        </p:txBody>
      </p:sp>
      <p:pic>
        <p:nvPicPr>
          <p:cNvPr id="335" name="Google Shape;335;p60"/>
          <p:cNvPicPr preferRelativeResize="0"/>
          <p:nvPr/>
        </p:nvPicPr>
        <p:blipFill rotWithShape="1">
          <a:blip r:embed="rId3">
            <a:alphaModFix/>
          </a:blip>
          <a:srcRect b="32625" l="0" r="0" t="34217"/>
          <a:stretch/>
        </p:blipFill>
        <p:spPr>
          <a:xfrm>
            <a:off x="2095500" y="1542575"/>
            <a:ext cx="4953000" cy="1647825"/>
          </a:xfrm>
          <a:prstGeom prst="rect">
            <a:avLst/>
          </a:prstGeom>
          <a:noFill/>
          <a:ln>
            <a:noFill/>
          </a:ln>
        </p:spPr>
      </p:pic>
      <p:sp>
        <p:nvSpPr>
          <p:cNvPr id="336" name="Google Shape;336;p60"/>
          <p:cNvSpPr txBox="1"/>
          <p:nvPr/>
        </p:nvSpPr>
        <p:spPr>
          <a:xfrm>
            <a:off x="1046550" y="3040600"/>
            <a:ext cx="705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Montserrat Medium"/>
                <a:ea typeface="Montserrat Medium"/>
                <a:cs typeface="Montserrat Medium"/>
                <a:sym typeface="Montserrat Medium"/>
              </a:rPr>
              <a:t>Heuristic Evaluations </a:t>
            </a:r>
            <a:r>
              <a:rPr lang="en" sz="2400">
                <a:latin typeface="Montserrat Medium"/>
                <a:ea typeface="Montserrat Medium"/>
                <a:cs typeface="Montserrat Medium"/>
                <a:sym typeface="Montserrat Medium"/>
              </a:rPr>
              <a:t>and</a:t>
            </a:r>
            <a:r>
              <a:rPr lang="en" sz="2400">
                <a:latin typeface="Montserrat Medium"/>
                <a:ea typeface="Montserrat Medium"/>
                <a:cs typeface="Montserrat Medium"/>
                <a:sym typeface="Montserrat Medium"/>
              </a:rPr>
              <a:t> Hi-Fi Prototype</a:t>
            </a:r>
            <a:endParaRPr sz="2400">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p:nvPr/>
        </p:nvSpPr>
        <p:spPr>
          <a:xfrm>
            <a:off x="2280700" y="3146075"/>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9"/>
          <p:cNvSpPr txBox="1"/>
          <p:nvPr>
            <p:ph type="title"/>
          </p:nvPr>
        </p:nvSpPr>
        <p:spPr>
          <a:xfrm>
            <a:off x="874050" y="352925"/>
            <a:ext cx="6577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000000"/>
                </a:solidFill>
              </a:rPr>
              <a:t>HEURISTIC EVALUATION OVERVIEW</a:t>
            </a:r>
            <a:endParaRPr b="1" sz="2700">
              <a:solidFill>
                <a:srgbClr val="000000"/>
              </a:solidFill>
            </a:endParaRPr>
          </a:p>
        </p:txBody>
      </p:sp>
      <p:sp>
        <p:nvSpPr>
          <p:cNvPr id="438" name="Google Shape;438;p69"/>
          <p:cNvSpPr txBox="1"/>
          <p:nvPr/>
        </p:nvSpPr>
        <p:spPr>
          <a:xfrm>
            <a:off x="1331250" y="2004750"/>
            <a:ext cx="239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3</a:t>
            </a:r>
            <a:r>
              <a:rPr lang="en" sz="2200">
                <a:latin typeface="Montserrat"/>
                <a:ea typeface="Montserrat"/>
                <a:cs typeface="Montserrat"/>
                <a:sym typeface="Montserrat"/>
              </a:rPr>
              <a:t> total severity 3 violations</a:t>
            </a:r>
            <a:endParaRPr sz="2200">
              <a:latin typeface="Montserrat"/>
              <a:ea typeface="Montserrat"/>
              <a:cs typeface="Montserrat"/>
              <a:sym typeface="Montserrat"/>
            </a:endParaRPr>
          </a:p>
        </p:txBody>
      </p:sp>
      <p:sp>
        <p:nvSpPr>
          <p:cNvPr id="439" name="Google Shape;439;p69"/>
          <p:cNvSpPr txBox="1"/>
          <p:nvPr/>
        </p:nvSpPr>
        <p:spPr>
          <a:xfrm>
            <a:off x="1331250" y="1063675"/>
            <a:ext cx="2588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15</a:t>
            </a:r>
            <a:r>
              <a:rPr lang="en" sz="2200">
                <a:latin typeface="Montserrat"/>
                <a:ea typeface="Montserrat"/>
                <a:cs typeface="Montserrat"/>
                <a:sym typeface="Montserrat"/>
              </a:rPr>
              <a:t> total severity 1-2 violations</a:t>
            </a:r>
            <a:endParaRPr sz="2200">
              <a:latin typeface="Montserrat"/>
              <a:ea typeface="Montserrat"/>
              <a:cs typeface="Montserrat"/>
              <a:sym typeface="Montserrat"/>
            </a:endParaRPr>
          </a:p>
        </p:txBody>
      </p:sp>
      <p:sp>
        <p:nvSpPr>
          <p:cNvPr id="440" name="Google Shape;440;p69"/>
          <p:cNvSpPr txBox="1"/>
          <p:nvPr/>
        </p:nvSpPr>
        <p:spPr>
          <a:xfrm>
            <a:off x="1286425" y="3022025"/>
            <a:ext cx="239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6</a:t>
            </a:r>
            <a:r>
              <a:rPr lang="en" sz="2200">
                <a:latin typeface="Montserrat"/>
                <a:ea typeface="Montserrat"/>
                <a:cs typeface="Montserrat"/>
                <a:sym typeface="Montserrat"/>
              </a:rPr>
              <a:t> total severity 4 violations</a:t>
            </a:r>
            <a:endParaRPr sz="2200">
              <a:latin typeface="Montserrat"/>
              <a:ea typeface="Montserrat"/>
              <a:cs typeface="Montserrat"/>
              <a:sym typeface="Montserrat"/>
            </a:endParaRPr>
          </a:p>
        </p:txBody>
      </p:sp>
      <p:cxnSp>
        <p:nvCxnSpPr>
          <p:cNvPr id="441" name="Google Shape;441;p69"/>
          <p:cNvCxnSpPr/>
          <p:nvPr/>
        </p:nvCxnSpPr>
        <p:spPr>
          <a:xfrm flipH="1" rot="10800000">
            <a:off x="3729450" y="1492525"/>
            <a:ext cx="1613400" cy="4200"/>
          </a:xfrm>
          <a:prstGeom prst="straightConnector1">
            <a:avLst/>
          </a:prstGeom>
          <a:noFill/>
          <a:ln cap="flat" cmpd="sng" w="38100">
            <a:solidFill>
              <a:srgbClr val="00C3B1"/>
            </a:solidFill>
            <a:prstDash val="solid"/>
            <a:round/>
            <a:headEnd len="med" w="med" type="none"/>
            <a:tailEnd len="med" w="med" type="triangle"/>
          </a:ln>
        </p:spPr>
      </p:cxnSp>
      <p:cxnSp>
        <p:nvCxnSpPr>
          <p:cNvPr id="442" name="Google Shape;442;p69"/>
          <p:cNvCxnSpPr/>
          <p:nvPr/>
        </p:nvCxnSpPr>
        <p:spPr>
          <a:xfrm flipH="1" rot="10800000">
            <a:off x="3729450" y="2493450"/>
            <a:ext cx="1613400" cy="4200"/>
          </a:xfrm>
          <a:prstGeom prst="straightConnector1">
            <a:avLst/>
          </a:prstGeom>
          <a:noFill/>
          <a:ln cap="flat" cmpd="sng" w="38100">
            <a:solidFill>
              <a:srgbClr val="00C3B1"/>
            </a:solidFill>
            <a:prstDash val="solid"/>
            <a:round/>
            <a:headEnd len="med" w="med" type="none"/>
            <a:tailEnd len="med" w="med" type="triangle"/>
          </a:ln>
        </p:spPr>
      </p:cxnSp>
      <p:cxnSp>
        <p:nvCxnSpPr>
          <p:cNvPr id="443" name="Google Shape;443;p69"/>
          <p:cNvCxnSpPr/>
          <p:nvPr/>
        </p:nvCxnSpPr>
        <p:spPr>
          <a:xfrm flipH="1" rot="10800000">
            <a:off x="3729450" y="3450875"/>
            <a:ext cx="1613400" cy="4200"/>
          </a:xfrm>
          <a:prstGeom prst="straightConnector1">
            <a:avLst/>
          </a:prstGeom>
          <a:noFill/>
          <a:ln cap="flat" cmpd="sng" w="38100">
            <a:solidFill>
              <a:srgbClr val="00C3B1"/>
            </a:solidFill>
            <a:prstDash val="solid"/>
            <a:round/>
            <a:headEnd len="med" w="med" type="none"/>
            <a:tailEnd len="med" w="med" type="triangle"/>
          </a:ln>
        </p:spPr>
      </p:cxnSp>
      <p:sp>
        <p:nvSpPr>
          <p:cNvPr id="444" name="Google Shape;444;p69"/>
          <p:cNvSpPr txBox="1"/>
          <p:nvPr/>
        </p:nvSpPr>
        <p:spPr>
          <a:xfrm>
            <a:off x="5708275" y="3191375"/>
            <a:ext cx="176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5</a:t>
            </a:r>
            <a:r>
              <a:rPr lang="en" sz="2200">
                <a:latin typeface="Montserrat"/>
                <a:ea typeface="Montserrat"/>
                <a:cs typeface="Montserrat"/>
                <a:sym typeface="Montserrat"/>
              </a:rPr>
              <a:t> changes</a:t>
            </a:r>
            <a:endParaRPr sz="2200">
              <a:latin typeface="Montserrat"/>
              <a:ea typeface="Montserrat"/>
              <a:cs typeface="Montserrat"/>
              <a:sym typeface="Montserrat"/>
            </a:endParaRPr>
          </a:p>
        </p:txBody>
      </p:sp>
      <p:sp>
        <p:nvSpPr>
          <p:cNvPr id="445" name="Google Shape;445;p69"/>
          <p:cNvSpPr txBox="1"/>
          <p:nvPr/>
        </p:nvSpPr>
        <p:spPr>
          <a:xfrm>
            <a:off x="5708275" y="2233950"/>
            <a:ext cx="176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3</a:t>
            </a:r>
            <a:r>
              <a:rPr lang="en" sz="2200">
                <a:latin typeface="Montserrat"/>
                <a:ea typeface="Montserrat"/>
                <a:cs typeface="Montserrat"/>
                <a:sym typeface="Montserrat"/>
              </a:rPr>
              <a:t> changes</a:t>
            </a:r>
            <a:endParaRPr sz="2200">
              <a:latin typeface="Montserrat"/>
              <a:ea typeface="Montserrat"/>
              <a:cs typeface="Montserrat"/>
              <a:sym typeface="Montserrat"/>
            </a:endParaRPr>
          </a:p>
        </p:txBody>
      </p:sp>
      <p:sp>
        <p:nvSpPr>
          <p:cNvPr id="446" name="Google Shape;446;p69"/>
          <p:cNvSpPr txBox="1"/>
          <p:nvPr/>
        </p:nvSpPr>
        <p:spPr>
          <a:xfrm>
            <a:off x="5708275" y="1233025"/>
            <a:ext cx="176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10</a:t>
            </a:r>
            <a:r>
              <a:rPr lang="en" sz="2200">
                <a:latin typeface="Montserrat"/>
                <a:ea typeface="Montserrat"/>
                <a:cs typeface="Montserrat"/>
                <a:sym typeface="Montserrat"/>
              </a:rPr>
              <a:t> changes</a:t>
            </a:r>
            <a:endParaRPr sz="2200">
              <a:latin typeface="Montserrat"/>
              <a:ea typeface="Montserrat"/>
              <a:cs typeface="Montserrat"/>
              <a:sym typeface="Montserrat"/>
            </a:endParaRPr>
          </a:p>
        </p:txBody>
      </p:sp>
      <p:sp>
        <p:nvSpPr>
          <p:cNvPr id="447" name="Google Shape;447;p69"/>
          <p:cNvSpPr txBox="1"/>
          <p:nvPr/>
        </p:nvSpPr>
        <p:spPr>
          <a:xfrm>
            <a:off x="1809050" y="4116725"/>
            <a:ext cx="7615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200">
                <a:solidFill>
                  <a:schemeClr val="accent1"/>
                </a:solidFill>
                <a:highlight>
                  <a:srgbClr val="000000"/>
                </a:highlight>
                <a:latin typeface="Montserrat"/>
                <a:ea typeface="Montserrat"/>
                <a:cs typeface="Montserrat"/>
                <a:sym typeface="Montserrat"/>
              </a:rPr>
              <a:t>Most common violations: </a:t>
            </a:r>
            <a:endParaRPr b="1" sz="2200">
              <a:solidFill>
                <a:schemeClr val="accent1"/>
              </a:solidFill>
              <a:highlight>
                <a:srgbClr val="000000"/>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200">
                <a:solidFill>
                  <a:schemeClr val="dk1"/>
                </a:solidFill>
                <a:latin typeface="Montserrat"/>
                <a:ea typeface="Montserrat"/>
                <a:cs typeface="Montserrat"/>
                <a:sym typeface="Montserrat"/>
              </a:rPr>
              <a:t>Visibility of System Status (6), Error Prevention (6)</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0"/>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VIOLATIONS: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pic>
        <p:nvPicPr>
          <p:cNvPr id="453" name="Google Shape;453;p70"/>
          <p:cNvPicPr preferRelativeResize="0"/>
          <p:nvPr/>
        </p:nvPicPr>
        <p:blipFill rotWithShape="1">
          <a:blip r:embed="rId3">
            <a:alphaModFix/>
          </a:blip>
          <a:srcRect b="0" l="13449" r="0" t="0"/>
          <a:stretch/>
        </p:blipFill>
        <p:spPr>
          <a:xfrm>
            <a:off x="1502076" y="820375"/>
            <a:ext cx="2506475" cy="4323124"/>
          </a:xfrm>
          <a:prstGeom prst="rect">
            <a:avLst/>
          </a:prstGeom>
          <a:noFill/>
          <a:ln>
            <a:noFill/>
          </a:ln>
        </p:spPr>
      </p:pic>
      <p:cxnSp>
        <p:nvCxnSpPr>
          <p:cNvPr id="454" name="Google Shape;454;p70"/>
          <p:cNvCxnSpPr/>
          <p:nvPr/>
        </p:nvCxnSpPr>
        <p:spPr>
          <a:xfrm flipH="1">
            <a:off x="3265750" y="1850000"/>
            <a:ext cx="1469700" cy="1848900"/>
          </a:xfrm>
          <a:prstGeom prst="straightConnector1">
            <a:avLst/>
          </a:prstGeom>
          <a:noFill/>
          <a:ln cap="flat" cmpd="sng" w="38100">
            <a:solidFill>
              <a:srgbClr val="00C3B1"/>
            </a:solidFill>
            <a:prstDash val="solid"/>
            <a:round/>
            <a:headEnd len="med" w="med" type="none"/>
            <a:tailEnd len="med" w="med" type="triangle"/>
          </a:ln>
        </p:spPr>
      </p:cxnSp>
      <p:sp>
        <p:nvSpPr>
          <p:cNvPr id="455" name="Google Shape;455;p70"/>
          <p:cNvSpPr/>
          <p:nvPr/>
        </p:nvSpPr>
        <p:spPr>
          <a:xfrm>
            <a:off x="1748591" y="3698945"/>
            <a:ext cx="1599900" cy="42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0"/>
          <p:cNvSpPr txBox="1"/>
          <p:nvPr>
            <p:ph idx="4294967295" type="body"/>
          </p:nvPr>
        </p:nvSpPr>
        <p:spPr>
          <a:xfrm>
            <a:off x="4779775" y="713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chemeClr val="lt2"/>
                </a:highlight>
                <a:latin typeface="Montserrat"/>
                <a:ea typeface="Montserrat"/>
                <a:cs typeface="Montserrat"/>
                <a:sym typeface="Montserrat"/>
              </a:rPr>
              <a:t>H5: Error Prevention</a:t>
            </a:r>
            <a:r>
              <a:rPr lang="en" sz="2400" u="sng">
                <a:solidFill>
                  <a:srgbClr val="000000"/>
                </a:solidFill>
                <a:highlight>
                  <a:schemeClr val="lt2"/>
                </a:highlight>
                <a:latin typeface="Montserrat"/>
                <a:ea typeface="Montserrat"/>
                <a:cs typeface="Montserrat"/>
                <a:sym typeface="Montserrat"/>
              </a:rPr>
              <a:t> </a:t>
            </a:r>
            <a:endParaRPr sz="2400" u="sng">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Very easy to erase your progress restart button is very large</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chemeClr val="lt2"/>
                </a:highlight>
                <a:latin typeface="Montserrat"/>
                <a:ea typeface="Montserrat"/>
                <a:cs typeface="Montserrat"/>
                <a:sym typeface="Montserrat"/>
              </a:rPr>
              <a:t>H7: User Flexibility and Efficiency</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No way for pro users to upload stories recorded externally</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Light"/>
              <a:ea typeface="Montserrat Light"/>
              <a:cs typeface="Montserrat Light"/>
              <a:sym typeface="Montserrat Light"/>
            </a:endParaRPr>
          </a:p>
          <a:p>
            <a:pPr indent="0" lvl="0" marL="0" rtl="0" algn="l">
              <a:spcBef>
                <a:spcPts val="0"/>
              </a:spcBef>
              <a:spcAft>
                <a:spcPts val="1200"/>
              </a:spcAft>
              <a:buNone/>
            </a:pPr>
            <a:r>
              <a:t/>
            </a:r>
            <a:endParaRPr b="1" sz="24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VIOLATIONS: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pic>
        <p:nvPicPr>
          <p:cNvPr id="462" name="Google Shape;462;p71"/>
          <p:cNvPicPr preferRelativeResize="0"/>
          <p:nvPr/>
        </p:nvPicPr>
        <p:blipFill rotWithShape="1">
          <a:blip r:embed="rId3">
            <a:alphaModFix/>
          </a:blip>
          <a:srcRect b="0" l="13449" r="0" t="0"/>
          <a:stretch/>
        </p:blipFill>
        <p:spPr>
          <a:xfrm>
            <a:off x="1502076" y="820375"/>
            <a:ext cx="2506475" cy="4323124"/>
          </a:xfrm>
          <a:prstGeom prst="rect">
            <a:avLst/>
          </a:prstGeom>
          <a:noFill/>
          <a:ln>
            <a:noFill/>
          </a:ln>
        </p:spPr>
      </p:pic>
      <p:sp>
        <p:nvSpPr>
          <p:cNvPr id="463" name="Google Shape;463;p71"/>
          <p:cNvSpPr txBox="1"/>
          <p:nvPr>
            <p:ph idx="4294967295" type="body"/>
          </p:nvPr>
        </p:nvSpPr>
        <p:spPr>
          <a:xfrm>
            <a:off x="4779775" y="713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chemeClr val="lt2"/>
                </a:highlight>
                <a:latin typeface="Montserrat"/>
                <a:ea typeface="Montserrat"/>
                <a:cs typeface="Montserrat"/>
                <a:sym typeface="Montserrat"/>
              </a:rPr>
              <a:t>H1: Visibility of System Status</a:t>
            </a:r>
            <a:r>
              <a:rPr lang="en" sz="2400">
                <a:solidFill>
                  <a:srgbClr val="000000"/>
                </a:solidFill>
                <a:highlight>
                  <a:schemeClr val="lt2"/>
                </a:highlight>
                <a:latin typeface="Montserrat"/>
                <a:ea typeface="Montserrat"/>
                <a:cs typeface="Montserrat"/>
                <a:sym typeface="Montserrat"/>
              </a:rPr>
              <a:t> </a:t>
            </a:r>
            <a:endParaRPr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Users do not know how long they have been recording for</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chemeClr val="lt2"/>
                </a:highlight>
                <a:latin typeface="Montserrat"/>
                <a:ea typeface="Montserrat"/>
                <a:cs typeface="Montserrat"/>
                <a:sym typeface="Montserrat"/>
              </a:rPr>
              <a:t>H3: User Control and Freedom</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Confusing terminology</a:t>
            </a:r>
            <a:endParaRPr b="1" sz="2400">
              <a:solidFill>
                <a:schemeClr val="dk1"/>
              </a:solidFill>
              <a:latin typeface="Montserrat"/>
              <a:ea typeface="Montserrat"/>
              <a:cs typeface="Montserrat"/>
              <a:sym typeface="Montserrat"/>
            </a:endParaRPr>
          </a:p>
        </p:txBody>
      </p:sp>
      <p:cxnSp>
        <p:nvCxnSpPr>
          <p:cNvPr id="464" name="Google Shape;464;p71"/>
          <p:cNvCxnSpPr/>
          <p:nvPr/>
        </p:nvCxnSpPr>
        <p:spPr>
          <a:xfrm flipH="1">
            <a:off x="3347400" y="3544150"/>
            <a:ext cx="1423200" cy="196500"/>
          </a:xfrm>
          <a:prstGeom prst="straightConnector1">
            <a:avLst/>
          </a:prstGeom>
          <a:noFill/>
          <a:ln cap="flat" cmpd="sng" w="38100">
            <a:solidFill>
              <a:srgbClr val="00C3B1"/>
            </a:solidFill>
            <a:prstDash val="solid"/>
            <a:round/>
            <a:headEnd len="med" w="med" type="none"/>
            <a:tailEnd len="med" w="med" type="triangle"/>
          </a:ln>
        </p:spPr>
      </p:cxnSp>
      <p:sp>
        <p:nvSpPr>
          <p:cNvPr id="465" name="Google Shape;465;p71"/>
          <p:cNvSpPr/>
          <p:nvPr/>
        </p:nvSpPr>
        <p:spPr>
          <a:xfrm>
            <a:off x="1683850" y="3335700"/>
            <a:ext cx="1718700" cy="7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REVISED DESIGN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sp>
        <p:nvSpPr>
          <p:cNvPr id="471" name="Google Shape;471;p72"/>
          <p:cNvSpPr txBox="1"/>
          <p:nvPr>
            <p:ph idx="4294967295" type="body"/>
          </p:nvPr>
        </p:nvSpPr>
        <p:spPr>
          <a:xfrm>
            <a:off x="5617975" y="1094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1. Record button resembles industry standards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2. Time stamps for length of story</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3. Clear labels for intuitive navigation</a:t>
            </a:r>
            <a:endParaRPr i="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b="1" sz="2400">
              <a:solidFill>
                <a:srgbClr val="000000"/>
              </a:solidFill>
              <a:highlight>
                <a:schemeClr val="lt2"/>
              </a:highlight>
              <a:latin typeface="Montserrat"/>
              <a:ea typeface="Montserrat"/>
              <a:cs typeface="Montserrat"/>
              <a:sym typeface="Montserrat"/>
            </a:endParaRPr>
          </a:p>
        </p:txBody>
      </p:sp>
      <p:pic>
        <p:nvPicPr>
          <p:cNvPr id="472" name="Google Shape;472;p72"/>
          <p:cNvPicPr preferRelativeResize="0"/>
          <p:nvPr/>
        </p:nvPicPr>
        <p:blipFill>
          <a:blip r:embed="rId3">
            <a:alphaModFix/>
          </a:blip>
          <a:stretch>
            <a:fillRect/>
          </a:stretch>
        </p:blipFill>
        <p:spPr>
          <a:xfrm>
            <a:off x="3117119" y="1484374"/>
            <a:ext cx="1798837" cy="3547796"/>
          </a:xfrm>
          <a:prstGeom prst="rect">
            <a:avLst/>
          </a:prstGeom>
          <a:noFill/>
          <a:ln>
            <a:noFill/>
          </a:ln>
        </p:spPr>
      </p:pic>
      <p:pic>
        <p:nvPicPr>
          <p:cNvPr id="473" name="Google Shape;473;p72"/>
          <p:cNvPicPr preferRelativeResize="0"/>
          <p:nvPr/>
        </p:nvPicPr>
        <p:blipFill rotWithShape="1">
          <a:blip r:embed="rId4">
            <a:alphaModFix/>
          </a:blip>
          <a:srcRect b="0" l="12032" r="11227" t="0"/>
          <a:stretch/>
        </p:blipFill>
        <p:spPr>
          <a:xfrm>
            <a:off x="696525" y="1413481"/>
            <a:ext cx="1918929" cy="3689592"/>
          </a:xfrm>
          <a:prstGeom prst="rect">
            <a:avLst/>
          </a:prstGeom>
          <a:noFill/>
          <a:ln>
            <a:noFill/>
          </a:ln>
        </p:spPr>
      </p:pic>
      <p:sp>
        <p:nvSpPr>
          <p:cNvPr id="474" name="Google Shape;474;p72"/>
          <p:cNvSpPr txBox="1"/>
          <p:nvPr/>
        </p:nvSpPr>
        <p:spPr>
          <a:xfrm>
            <a:off x="1265575" y="1020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475" name="Google Shape;475;p72"/>
          <p:cNvSpPr txBox="1"/>
          <p:nvPr/>
        </p:nvSpPr>
        <p:spPr>
          <a:xfrm>
            <a:off x="3478435" y="1020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sp>
        <p:nvSpPr>
          <p:cNvPr id="476" name="Google Shape;476;p72"/>
          <p:cNvSpPr/>
          <p:nvPr/>
        </p:nvSpPr>
        <p:spPr>
          <a:xfrm>
            <a:off x="4047386" y="4212360"/>
            <a:ext cx="738600" cy="29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72"/>
          <p:cNvCxnSpPr>
            <a:endCxn id="476" idx="3"/>
          </p:cNvCxnSpPr>
          <p:nvPr/>
        </p:nvCxnSpPr>
        <p:spPr>
          <a:xfrm rot="10800000">
            <a:off x="4785986" y="4361760"/>
            <a:ext cx="831000" cy="44700"/>
          </a:xfrm>
          <a:prstGeom prst="straightConnector1">
            <a:avLst/>
          </a:prstGeom>
          <a:noFill/>
          <a:ln cap="flat" cmpd="sng" w="38100">
            <a:solidFill>
              <a:srgbClr val="00C3B1"/>
            </a:solidFill>
            <a:prstDash val="solid"/>
            <a:round/>
            <a:headEnd len="med" w="med" type="none"/>
            <a:tailEnd len="med" w="med" type="triangle"/>
          </a:ln>
        </p:spPr>
      </p:cxnSp>
      <p:cxnSp>
        <p:nvCxnSpPr>
          <p:cNvPr id="478" name="Google Shape;478;p72"/>
          <p:cNvCxnSpPr/>
          <p:nvPr/>
        </p:nvCxnSpPr>
        <p:spPr>
          <a:xfrm flipH="1">
            <a:off x="4610200" y="3483450"/>
            <a:ext cx="912600" cy="260400"/>
          </a:xfrm>
          <a:prstGeom prst="straightConnector1">
            <a:avLst/>
          </a:prstGeom>
          <a:noFill/>
          <a:ln cap="flat" cmpd="sng" w="38100">
            <a:solidFill>
              <a:srgbClr val="00C3B1"/>
            </a:solidFill>
            <a:prstDash val="solid"/>
            <a:round/>
            <a:headEnd len="med" w="med" type="none"/>
            <a:tailEnd len="med" w="med" type="triangle"/>
          </a:ln>
        </p:spPr>
      </p:cxnSp>
      <p:cxnSp>
        <p:nvCxnSpPr>
          <p:cNvPr id="479" name="Google Shape;479;p72"/>
          <p:cNvCxnSpPr/>
          <p:nvPr/>
        </p:nvCxnSpPr>
        <p:spPr>
          <a:xfrm flipH="1">
            <a:off x="4659375" y="2057850"/>
            <a:ext cx="931500" cy="7095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REVISED DESIGN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sp>
        <p:nvSpPr>
          <p:cNvPr id="485" name="Google Shape;485;p73"/>
          <p:cNvSpPr txBox="1"/>
          <p:nvPr>
            <p:ph idx="4294967295" type="body"/>
          </p:nvPr>
        </p:nvSpPr>
        <p:spPr>
          <a:xfrm>
            <a:off x="5236975" y="1094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4. Add an alert when users try to restart their recording</a:t>
            </a:r>
            <a:endParaRPr i="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b="1" sz="2400">
              <a:solidFill>
                <a:schemeClr val="dk1"/>
              </a:solidFill>
              <a:latin typeface="Montserrat"/>
              <a:ea typeface="Montserrat"/>
              <a:cs typeface="Montserrat"/>
              <a:sym typeface="Montserrat"/>
            </a:endParaRPr>
          </a:p>
        </p:txBody>
      </p:sp>
      <p:pic>
        <p:nvPicPr>
          <p:cNvPr id="486" name="Google Shape;486;p73"/>
          <p:cNvPicPr preferRelativeResize="0"/>
          <p:nvPr/>
        </p:nvPicPr>
        <p:blipFill>
          <a:blip r:embed="rId3">
            <a:alphaModFix/>
          </a:blip>
          <a:stretch>
            <a:fillRect/>
          </a:stretch>
        </p:blipFill>
        <p:spPr>
          <a:xfrm>
            <a:off x="3117119" y="1484374"/>
            <a:ext cx="1798837" cy="3547796"/>
          </a:xfrm>
          <a:prstGeom prst="rect">
            <a:avLst/>
          </a:prstGeom>
          <a:noFill/>
          <a:ln>
            <a:noFill/>
          </a:ln>
        </p:spPr>
      </p:pic>
      <p:pic>
        <p:nvPicPr>
          <p:cNvPr id="487" name="Google Shape;487;p73"/>
          <p:cNvPicPr preferRelativeResize="0"/>
          <p:nvPr/>
        </p:nvPicPr>
        <p:blipFill rotWithShape="1">
          <a:blip r:embed="rId4">
            <a:alphaModFix/>
          </a:blip>
          <a:srcRect b="0" l="12032" r="11227" t="0"/>
          <a:stretch/>
        </p:blipFill>
        <p:spPr>
          <a:xfrm>
            <a:off x="696525" y="1413481"/>
            <a:ext cx="1918929" cy="3689592"/>
          </a:xfrm>
          <a:prstGeom prst="rect">
            <a:avLst/>
          </a:prstGeom>
          <a:noFill/>
          <a:ln>
            <a:noFill/>
          </a:ln>
        </p:spPr>
      </p:pic>
      <p:sp>
        <p:nvSpPr>
          <p:cNvPr id="488" name="Google Shape;488;p73"/>
          <p:cNvSpPr txBox="1"/>
          <p:nvPr/>
        </p:nvSpPr>
        <p:spPr>
          <a:xfrm>
            <a:off x="1265575" y="1020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489" name="Google Shape;489;p73"/>
          <p:cNvSpPr txBox="1"/>
          <p:nvPr/>
        </p:nvSpPr>
        <p:spPr>
          <a:xfrm>
            <a:off x="3478435" y="1020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pic>
        <p:nvPicPr>
          <p:cNvPr id="490" name="Google Shape;490;p73"/>
          <p:cNvPicPr preferRelativeResize="0"/>
          <p:nvPr/>
        </p:nvPicPr>
        <p:blipFill>
          <a:blip r:embed="rId5">
            <a:alphaModFix/>
          </a:blip>
          <a:stretch>
            <a:fillRect/>
          </a:stretch>
        </p:blipFill>
        <p:spPr>
          <a:xfrm>
            <a:off x="3476250" y="2703050"/>
            <a:ext cx="1090050" cy="645368"/>
          </a:xfrm>
          <a:prstGeom prst="rect">
            <a:avLst/>
          </a:prstGeom>
          <a:noFill/>
          <a:ln>
            <a:noFill/>
          </a:ln>
        </p:spPr>
      </p:pic>
      <p:cxnSp>
        <p:nvCxnSpPr>
          <p:cNvPr id="491" name="Google Shape;491;p73"/>
          <p:cNvCxnSpPr>
            <a:endCxn id="492" idx="1"/>
          </p:cNvCxnSpPr>
          <p:nvPr/>
        </p:nvCxnSpPr>
        <p:spPr>
          <a:xfrm>
            <a:off x="4598025" y="3133825"/>
            <a:ext cx="819600" cy="789000"/>
          </a:xfrm>
          <a:prstGeom prst="straightConnector1">
            <a:avLst/>
          </a:prstGeom>
          <a:noFill/>
          <a:ln cap="flat" cmpd="sng" w="38100">
            <a:solidFill>
              <a:srgbClr val="00C3B1"/>
            </a:solidFill>
            <a:prstDash val="solid"/>
            <a:round/>
            <a:headEnd len="med" w="med" type="none"/>
            <a:tailEnd len="med" w="med" type="triangle"/>
          </a:ln>
        </p:spPr>
      </p:cxnSp>
      <p:pic>
        <p:nvPicPr>
          <p:cNvPr id="492" name="Google Shape;492;p73"/>
          <p:cNvPicPr preferRelativeResize="0"/>
          <p:nvPr/>
        </p:nvPicPr>
        <p:blipFill>
          <a:blip r:embed="rId6">
            <a:alphaModFix/>
          </a:blip>
          <a:stretch>
            <a:fillRect/>
          </a:stretch>
        </p:blipFill>
        <p:spPr>
          <a:xfrm>
            <a:off x="5417625" y="2941575"/>
            <a:ext cx="3314825" cy="196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4"/>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REVISED DESIGN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sp>
        <p:nvSpPr>
          <p:cNvPr id="498" name="Google Shape;498;p74"/>
          <p:cNvSpPr txBox="1"/>
          <p:nvPr>
            <p:ph idx="4294967295" type="body"/>
          </p:nvPr>
        </p:nvSpPr>
        <p:spPr>
          <a:xfrm>
            <a:off x="5236975" y="1094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5. Enable users to upload stories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Note: Keeping it small to encourage in app recordings!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rgbClr val="FFFFFF"/>
              </a:solidFill>
              <a:latin typeface="Montserrat"/>
              <a:ea typeface="Montserrat"/>
              <a:cs typeface="Montserrat"/>
              <a:sym typeface="Montserrat"/>
            </a:endParaRPr>
          </a:p>
          <a:p>
            <a:pPr indent="0" lvl="0" marL="0" rtl="0" algn="l">
              <a:spcBef>
                <a:spcPts val="0"/>
              </a:spcBef>
              <a:spcAft>
                <a:spcPts val="1200"/>
              </a:spcAft>
              <a:buNone/>
            </a:pPr>
            <a:r>
              <a:t/>
            </a:r>
            <a:endParaRPr b="1" sz="2400">
              <a:solidFill>
                <a:schemeClr val="dk1"/>
              </a:solidFill>
              <a:latin typeface="Montserrat"/>
              <a:ea typeface="Montserrat"/>
              <a:cs typeface="Montserrat"/>
              <a:sym typeface="Montserrat"/>
            </a:endParaRPr>
          </a:p>
        </p:txBody>
      </p:sp>
      <p:pic>
        <p:nvPicPr>
          <p:cNvPr id="499" name="Google Shape;499;p74"/>
          <p:cNvPicPr preferRelativeResize="0"/>
          <p:nvPr/>
        </p:nvPicPr>
        <p:blipFill>
          <a:blip r:embed="rId3">
            <a:alphaModFix/>
          </a:blip>
          <a:stretch>
            <a:fillRect/>
          </a:stretch>
        </p:blipFill>
        <p:spPr>
          <a:xfrm>
            <a:off x="3117119" y="1484374"/>
            <a:ext cx="1798837" cy="3547796"/>
          </a:xfrm>
          <a:prstGeom prst="rect">
            <a:avLst/>
          </a:prstGeom>
          <a:noFill/>
          <a:ln>
            <a:noFill/>
          </a:ln>
        </p:spPr>
      </p:pic>
      <p:pic>
        <p:nvPicPr>
          <p:cNvPr id="500" name="Google Shape;500;p74"/>
          <p:cNvPicPr preferRelativeResize="0"/>
          <p:nvPr/>
        </p:nvPicPr>
        <p:blipFill rotWithShape="1">
          <a:blip r:embed="rId4">
            <a:alphaModFix/>
          </a:blip>
          <a:srcRect b="0" l="12032" r="11227" t="0"/>
          <a:stretch/>
        </p:blipFill>
        <p:spPr>
          <a:xfrm>
            <a:off x="696525" y="1413481"/>
            <a:ext cx="1918929" cy="3689592"/>
          </a:xfrm>
          <a:prstGeom prst="rect">
            <a:avLst/>
          </a:prstGeom>
          <a:noFill/>
          <a:ln>
            <a:noFill/>
          </a:ln>
        </p:spPr>
      </p:pic>
      <p:sp>
        <p:nvSpPr>
          <p:cNvPr id="501" name="Google Shape;501;p74"/>
          <p:cNvSpPr txBox="1"/>
          <p:nvPr/>
        </p:nvSpPr>
        <p:spPr>
          <a:xfrm>
            <a:off x="1265575" y="1020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502" name="Google Shape;502;p74"/>
          <p:cNvSpPr txBox="1"/>
          <p:nvPr/>
        </p:nvSpPr>
        <p:spPr>
          <a:xfrm>
            <a:off x="3478435" y="1020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cxnSp>
        <p:nvCxnSpPr>
          <p:cNvPr id="503" name="Google Shape;503;p74"/>
          <p:cNvCxnSpPr/>
          <p:nvPr/>
        </p:nvCxnSpPr>
        <p:spPr>
          <a:xfrm flipH="1">
            <a:off x="4371475" y="2299487"/>
            <a:ext cx="941700" cy="17139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VIOLATIONS: </a:t>
            </a:r>
            <a:r>
              <a:rPr lang="en" sz="2800">
                <a:solidFill>
                  <a:srgbClr val="000000"/>
                </a:solidFill>
                <a:latin typeface="Montserrat"/>
                <a:ea typeface="Montserrat"/>
                <a:cs typeface="Montserrat"/>
                <a:sym typeface="Montserrat"/>
              </a:rPr>
              <a:t>Language Options</a:t>
            </a:r>
            <a:endParaRPr sz="2800">
              <a:solidFill>
                <a:srgbClr val="000000"/>
              </a:solidFill>
              <a:latin typeface="Montserrat"/>
              <a:ea typeface="Montserrat"/>
              <a:cs typeface="Montserrat"/>
              <a:sym typeface="Montserrat"/>
            </a:endParaRPr>
          </a:p>
        </p:txBody>
      </p:sp>
      <p:sp>
        <p:nvSpPr>
          <p:cNvPr id="509" name="Google Shape;509;p75"/>
          <p:cNvSpPr txBox="1"/>
          <p:nvPr>
            <p:ph idx="4294967295" type="body"/>
          </p:nvPr>
        </p:nvSpPr>
        <p:spPr>
          <a:xfrm>
            <a:off x="4779775" y="713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chemeClr val="dk1"/>
                </a:solidFill>
                <a:highlight>
                  <a:schemeClr val="lt2"/>
                </a:highlight>
                <a:latin typeface="Montserrat"/>
                <a:ea typeface="Montserrat"/>
                <a:cs typeface="Montserrat"/>
                <a:sym typeface="Montserrat"/>
              </a:rPr>
              <a:t>H2: Match b/w System and Real World</a:t>
            </a:r>
            <a:endParaRPr b="1" sz="2400">
              <a:solidFill>
                <a:schemeClr val="dk1"/>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The user does not have a way to set their language until they reach the story list page. </a:t>
            </a:r>
            <a:endParaRPr b="1" sz="2400">
              <a:solidFill>
                <a:srgbClr val="000000"/>
              </a:solidFill>
              <a:highlight>
                <a:schemeClr val="lt2"/>
              </a:highlight>
              <a:latin typeface="Montserrat"/>
              <a:ea typeface="Montserrat"/>
              <a:cs typeface="Montserrat"/>
              <a:sym typeface="Montserrat"/>
            </a:endParaRPr>
          </a:p>
        </p:txBody>
      </p:sp>
      <p:pic>
        <p:nvPicPr>
          <p:cNvPr id="510" name="Google Shape;510;p75"/>
          <p:cNvPicPr preferRelativeResize="0"/>
          <p:nvPr/>
        </p:nvPicPr>
        <p:blipFill>
          <a:blip r:embed="rId3">
            <a:alphaModFix/>
          </a:blip>
          <a:stretch>
            <a:fillRect/>
          </a:stretch>
        </p:blipFill>
        <p:spPr>
          <a:xfrm>
            <a:off x="1706925" y="1069675"/>
            <a:ext cx="1983534" cy="3899923"/>
          </a:xfrm>
          <a:prstGeom prst="rect">
            <a:avLst/>
          </a:prstGeom>
          <a:noFill/>
          <a:ln>
            <a:noFill/>
          </a:ln>
        </p:spPr>
      </p:pic>
      <p:cxnSp>
        <p:nvCxnSpPr>
          <p:cNvPr id="511" name="Google Shape;511;p75"/>
          <p:cNvCxnSpPr/>
          <p:nvPr/>
        </p:nvCxnSpPr>
        <p:spPr>
          <a:xfrm rot="10800000">
            <a:off x="3541025" y="1639327"/>
            <a:ext cx="1180500" cy="8061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6"/>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REVISED DESIGN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Language Options</a:t>
            </a:r>
            <a:endParaRPr sz="2800">
              <a:solidFill>
                <a:srgbClr val="000000"/>
              </a:solidFill>
              <a:latin typeface="Montserrat"/>
              <a:ea typeface="Montserrat"/>
              <a:cs typeface="Montserrat"/>
              <a:sym typeface="Montserrat"/>
            </a:endParaRPr>
          </a:p>
        </p:txBody>
      </p:sp>
      <p:sp>
        <p:nvSpPr>
          <p:cNvPr id="517" name="Google Shape;517;p76"/>
          <p:cNvSpPr txBox="1"/>
          <p:nvPr>
            <p:ph idx="4294967295" type="body"/>
          </p:nvPr>
        </p:nvSpPr>
        <p:spPr>
          <a:xfrm>
            <a:off x="5087025" y="7242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6. Provide language options on home screen</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chemeClr val="dk1"/>
                </a:solidFill>
                <a:latin typeface="Montserrat"/>
                <a:ea typeface="Montserrat"/>
                <a:cs typeface="Montserrat"/>
                <a:sym typeface="Montserrat"/>
              </a:rPr>
              <a:t>Note:</a:t>
            </a:r>
            <a:r>
              <a:rPr lang="en" sz="2400">
                <a:solidFill>
                  <a:schemeClr val="dk1"/>
                </a:solidFill>
                <a:latin typeface="Montserrat"/>
                <a:ea typeface="Montserrat"/>
                <a:cs typeface="Montserrat"/>
                <a:sym typeface="Montserrat"/>
              </a:rPr>
              <a:t> Our prototype will only have the English option for feasibility</a:t>
            </a:r>
            <a:endParaRPr b="1" sz="2400">
              <a:solidFill>
                <a:schemeClr val="dk1"/>
              </a:solidFill>
              <a:highlight>
                <a:schemeClr val="lt2"/>
              </a:highlight>
              <a:latin typeface="Montserrat"/>
              <a:ea typeface="Montserrat"/>
              <a:cs typeface="Montserrat"/>
              <a:sym typeface="Montserrat"/>
            </a:endParaRPr>
          </a:p>
        </p:txBody>
      </p:sp>
      <p:sp>
        <p:nvSpPr>
          <p:cNvPr id="518" name="Google Shape;518;p76"/>
          <p:cNvSpPr txBox="1"/>
          <p:nvPr/>
        </p:nvSpPr>
        <p:spPr>
          <a:xfrm>
            <a:off x="1205628" y="1137175"/>
            <a:ext cx="9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519" name="Google Shape;519;p76"/>
          <p:cNvSpPr txBox="1"/>
          <p:nvPr/>
        </p:nvSpPr>
        <p:spPr>
          <a:xfrm>
            <a:off x="3254486" y="1137175"/>
            <a:ext cx="99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pic>
        <p:nvPicPr>
          <p:cNvPr id="520" name="Google Shape;520;p76"/>
          <p:cNvPicPr preferRelativeResize="0"/>
          <p:nvPr/>
        </p:nvPicPr>
        <p:blipFill>
          <a:blip r:embed="rId3">
            <a:alphaModFix/>
          </a:blip>
          <a:stretch>
            <a:fillRect/>
          </a:stretch>
        </p:blipFill>
        <p:spPr>
          <a:xfrm>
            <a:off x="828800" y="1498546"/>
            <a:ext cx="1643280" cy="3178431"/>
          </a:xfrm>
          <a:prstGeom prst="rect">
            <a:avLst/>
          </a:prstGeom>
          <a:noFill/>
          <a:ln>
            <a:noFill/>
          </a:ln>
        </p:spPr>
      </p:pic>
      <p:pic>
        <p:nvPicPr>
          <p:cNvPr id="521" name="Google Shape;521;p76"/>
          <p:cNvPicPr preferRelativeResize="0"/>
          <p:nvPr/>
        </p:nvPicPr>
        <p:blipFill>
          <a:blip r:embed="rId4">
            <a:alphaModFix/>
          </a:blip>
          <a:stretch>
            <a:fillRect/>
          </a:stretch>
        </p:blipFill>
        <p:spPr>
          <a:xfrm>
            <a:off x="2928719" y="1524621"/>
            <a:ext cx="1643280" cy="3126301"/>
          </a:xfrm>
          <a:prstGeom prst="rect">
            <a:avLst/>
          </a:prstGeom>
          <a:noFill/>
          <a:ln>
            <a:noFill/>
          </a:ln>
        </p:spPr>
      </p:pic>
      <p:cxnSp>
        <p:nvCxnSpPr>
          <p:cNvPr id="522" name="Google Shape;522;p76"/>
          <p:cNvCxnSpPr/>
          <p:nvPr/>
        </p:nvCxnSpPr>
        <p:spPr>
          <a:xfrm flipH="1">
            <a:off x="4483425" y="1737387"/>
            <a:ext cx="603600" cy="606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7"/>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VIOLATION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Search Bar</a:t>
            </a:r>
            <a:endParaRPr sz="2800">
              <a:solidFill>
                <a:srgbClr val="000000"/>
              </a:solidFill>
              <a:latin typeface="Montserrat"/>
              <a:ea typeface="Montserrat"/>
              <a:cs typeface="Montserrat"/>
              <a:sym typeface="Montserrat"/>
            </a:endParaRPr>
          </a:p>
        </p:txBody>
      </p:sp>
      <p:pic>
        <p:nvPicPr>
          <p:cNvPr id="528" name="Google Shape;528;p77"/>
          <p:cNvPicPr preferRelativeResize="0"/>
          <p:nvPr/>
        </p:nvPicPr>
        <p:blipFill>
          <a:blip r:embed="rId3">
            <a:alphaModFix/>
          </a:blip>
          <a:stretch>
            <a:fillRect/>
          </a:stretch>
        </p:blipFill>
        <p:spPr>
          <a:xfrm>
            <a:off x="1300425" y="820375"/>
            <a:ext cx="2210000" cy="4095526"/>
          </a:xfrm>
          <a:prstGeom prst="rect">
            <a:avLst/>
          </a:prstGeom>
          <a:noFill/>
          <a:ln>
            <a:noFill/>
          </a:ln>
        </p:spPr>
      </p:pic>
      <p:pic>
        <p:nvPicPr>
          <p:cNvPr id="529" name="Google Shape;529;p77"/>
          <p:cNvPicPr preferRelativeResize="0"/>
          <p:nvPr/>
        </p:nvPicPr>
        <p:blipFill>
          <a:blip r:embed="rId4">
            <a:alphaModFix/>
          </a:blip>
          <a:stretch>
            <a:fillRect/>
          </a:stretch>
        </p:blipFill>
        <p:spPr>
          <a:xfrm>
            <a:off x="4445024" y="3341600"/>
            <a:ext cx="4643926" cy="1348025"/>
          </a:xfrm>
          <a:prstGeom prst="rect">
            <a:avLst/>
          </a:prstGeom>
          <a:noFill/>
          <a:ln>
            <a:noFill/>
          </a:ln>
        </p:spPr>
      </p:pic>
      <p:cxnSp>
        <p:nvCxnSpPr>
          <p:cNvPr id="530" name="Google Shape;530;p77"/>
          <p:cNvCxnSpPr/>
          <p:nvPr/>
        </p:nvCxnSpPr>
        <p:spPr>
          <a:xfrm>
            <a:off x="3021575" y="1278550"/>
            <a:ext cx="2209500" cy="2622300"/>
          </a:xfrm>
          <a:prstGeom prst="straightConnector1">
            <a:avLst/>
          </a:prstGeom>
          <a:noFill/>
          <a:ln cap="flat" cmpd="sng" w="38100">
            <a:solidFill>
              <a:srgbClr val="00C3B1"/>
            </a:solidFill>
            <a:prstDash val="solid"/>
            <a:round/>
            <a:headEnd len="med" w="med" type="none"/>
            <a:tailEnd len="med" w="med" type="triangle"/>
          </a:ln>
        </p:spPr>
      </p:cxnSp>
      <p:sp>
        <p:nvSpPr>
          <p:cNvPr id="531" name="Google Shape;531;p77"/>
          <p:cNvSpPr txBox="1"/>
          <p:nvPr>
            <p:ph idx="4294967295" type="body"/>
          </p:nvPr>
        </p:nvSpPr>
        <p:spPr>
          <a:xfrm>
            <a:off x="4779775" y="1170300"/>
            <a:ext cx="4251000" cy="22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highlight>
                  <a:schemeClr val="lt2"/>
                </a:highlight>
                <a:latin typeface="Montserrat"/>
                <a:ea typeface="Montserrat"/>
                <a:cs typeface="Montserrat"/>
                <a:sym typeface="Montserrat"/>
              </a:rPr>
              <a:t>H5: Error Prevention</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0000"/>
                </a:solidFill>
                <a:latin typeface="Montserrat"/>
                <a:ea typeface="Montserrat"/>
                <a:cs typeface="Montserrat"/>
                <a:sym typeface="Montserrat"/>
              </a:rPr>
              <a:t>It is unclear what information can go into the search bar (tags, locations, titles, authors)</a:t>
            </a:r>
            <a:endParaRPr b="1" sz="2400">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8"/>
          <p:cNvSpPr txBox="1"/>
          <p:nvPr>
            <p:ph type="title"/>
          </p:nvPr>
        </p:nvSpPr>
        <p:spPr>
          <a:xfrm>
            <a:off x="1300425" y="247675"/>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REVISED DESIGN</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Search Bar</a:t>
            </a:r>
            <a:endParaRPr sz="2800">
              <a:solidFill>
                <a:srgbClr val="000000"/>
              </a:solidFill>
              <a:latin typeface="Montserrat"/>
              <a:ea typeface="Montserrat"/>
              <a:cs typeface="Montserrat"/>
              <a:sym typeface="Montserrat"/>
            </a:endParaRPr>
          </a:p>
        </p:txBody>
      </p:sp>
      <p:pic>
        <p:nvPicPr>
          <p:cNvPr id="537" name="Google Shape;537;p78"/>
          <p:cNvPicPr preferRelativeResize="0"/>
          <p:nvPr/>
        </p:nvPicPr>
        <p:blipFill>
          <a:blip r:embed="rId3">
            <a:alphaModFix/>
          </a:blip>
          <a:stretch>
            <a:fillRect/>
          </a:stretch>
        </p:blipFill>
        <p:spPr>
          <a:xfrm>
            <a:off x="106550" y="1669150"/>
            <a:ext cx="4465451" cy="1350900"/>
          </a:xfrm>
          <a:prstGeom prst="rect">
            <a:avLst/>
          </a:prstGeom>
          <a:noFill/>
          <a:ln>
            <a:noFill/>
          </a:ln>
        </p:spPr>
      </p:pic>
      <p:pic>
        <p:nvPicPr>
          <p:cNvPr id="538" name="Google Shape;538;p78"/>
          <p:cNvPicPr preferRelativeResize="0"/>
          <p:nvPr/>
        </p:nvPicPr>
        <p:blipFill>
          <a:blip r:embed="rId4">
            <a:alphaModFix/>
          </a:blip>
          <a:stretch>
            <a:fillRect/>
          </a:stretch>
        </p:blipFill>
        <p:spPr>
          <a:xfrm>
            <a:off x="206950" y="3343250"/>
            <a:ext cx="4080650" cy="1498475"/>
          </a:xfrm>
          <a:prstGeom prst="rect">
            <a:avLst/>
          </a:prstGeom>
          <a:noFill/>
          <a:ln>
            <a:noFill/>
          </a:ln>
        </p:spPr>
      </p:pic>
      <p:sp>
        <p:nvSpPr>
          <p:cNvPr id="539" name="Google Shape;539;p78"/>
          <p:cNvSpPr txBox="1"/>
          <p:nvPr/>
        </p:nvSpPr>
        <p:spPr>
          <a:xfrm>
            <a:off x="1357775" y="1053700"/>
            <a:ext cx="1779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sz="1800">
                <a:latin typeface="Reem Kufi"/>
                <a:ea typeface="Reem Kufi"/>
                <a:cs typeface="Reem Kufi"/>
                <a:sym typeface="Reem Kufi"/>
              </a:rPr>
              <a:t>BEFORE</a:t>
            </a:r>
            <a:endParaRPr b="1" sz="1800">
              <a:latin typeface="Reem Kufi"/>
              <a:ea typeface="Reem Kufi"/>
              <a:cs typeface="Reem Kufi"/>
              <a:sym typeface="Reem Kufi"/>
            </a:endParaRPr>
          </a:p>
        </p:txBody>
      </p:sp>
      <p:sp>
        <p:nvSpPr>
          <p:cNvPr id="540" name="Google Shape;540;p78"/>
          <p:cNvSpPr txBox="1"/>
          <p:nvPr/>
        </p:nvSpPr>
        <p:spPr>
          <a:xfrm>
            <a:off x="1357775" y="2799275"/>
            <a:ext cx="1779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sz="1800">
                <a:latin typeface="Reem Kufi"/>
                <a:ea typeface="Reem Kufi"/>
                <a:cs typeface="Reem Kufi"/>
                <a:sym typeface="Reem Kufi"/>
              </a:rPr>
              <a:t>AFTER</a:t>
            </a:r>
            <a:endParaRPr b="1" sz="1800">
              <a:latin typeface="Reem Kufi"/>
              <a:ea typeface="Reem Kufi"/>
              <a:cs typeface="Reem Kufi"/>
              <a:sym typeface="Reem Kufi"/>
            </a:endParaRPr>
          </a:p>
        </p:txBody>
      </p:sp>
      <p:sp>
        <p:nvSpPr>
          <p:cNvPr id="541" name="Google Shape;541;p78"/>
          <p:cNvSpPr txBox="1"/>
          <p:nvPr>
            <p:ph idx="4294967295" type="body"/>
          </p:nvPr>
        </p:nvSpPr>
        <p:spPr>
          <a:xfrm>
            <a:off x="4779775" y="1170300"/>
            <a:ext cx="4251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7. Set placeholder text to be more clear about searching limitations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2400">
                <a:solidFill>
                  <a:schemeClr val="dk1"/>
                </a:solidFill>
                <a:latin typeface="Montserrat"/>
                <a:ea typeface="Montserrat"/>
                <a:cs typeface="Montserrat"/>
                <a:sym typeface="Montserrat"/>
              </a:rPr>
              <a:t>Note: </a:t>
            </a:r>
            <a:r>
              <a:rPr lang="en" sz="2400">
                <a:solidFill>
                  <a:schemeClr val="dk1"/>
                </a:solidFill>
                <a:latin typeface="Montserrat"/>
                <a:ea typeface="Montserrat"/>
                <a:cs typeface="Montserrat"/>
                <a:sym typeface="Montserrat"/>
              </a:rPr>
              <a:t>The search bar in our hi-fi prototype will look like a search bar, but will be a drop down of locations</a:t>
            </a:r>
            <a:endParaRPr sz="24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1"/>
          <p:cNvSpPr txBox="1"/>
          <p:nvPr/>
        </p:nvSpPr>
        <p:spPr>
          <a:xfrm>
            <a:off x="952476" y="3841897"/>
            <a:ext cx="7738800" cy="116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100">
              <a:solidFill>
                <a:srgbClr val="252831"/>
              </a:solidFill>
              <a:latin typeface="Montserrat"/>
              <a:ea typeface="Montserrat"/>
              <a:cs typeface="Montserrat"/>
              <a:sym typeface="Montserrat"/>
            </a:endParaRPr>
          </a:p>
        </p:txBody>
      </p:sp>
      <p:pic>
        <p:nvPicPr>
          <p:cNvPr id="342" name="Google Shape;342;p61"/>
          <p:cNvPicPr preferRelativeResize="0"/>
          <p:nvPr/>
        </p:nvPicPr>
        <p:blipFill rotWithShape="1">
          <a:blip r:embed="rId3">
            <a:alphaModFix/>
          </a:blip>
          <a:srcRect b="0" l="6302" r="6892" t="0"/>
          <a:stretch/>
        </p:blipFill>
        <p:spPr>
          <a:xfrm>
            <a:off x="952475" y="1375002"/>
            <a:ext cx="1579439" cy="1899436"/>
          </a:xfrm>
          <a:prstGeom prst="rect">
            <a:avLst/>
          </a:prstGeom>
          <a:noFill/>
          <a:ln>
            <a:noFill/>
          </a:ln>
        </p:spPr>
      </p:pic>
      <p:sp>
        <p:nvSpPr>
          <p:cNvPr id="343" name="Google Shape;343;p61"/>
          <p:cNvSpPr txBox="1"/>
          <p:nvPr/>
        </p:nvSpPr>
        <p:spPr>
          <a:xfrm>
            <a:off x="952451" y="346615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Taylor Lallas</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UI/UX Designer and </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App Developer</a:t>
            </a:r>
            <a:endParaRPr sz="1000">
              <a:solidFill>
                <a:srgbClr val="252831"/>
              </a:solidFill>
              <a:latin typeface="Montserrat"/>
              <a:ea typeface="Montserrat"/>
              <a:cs typeface="Montserrat"/>
              <a:sym typeface="Montserrat"/>
            </a:endParaRPr>
          </a:p>
        </p:txBody>
      </p:sp>
      <p:pic>
        <p:nvPicPr>
          <p:cNvPr id="344" name="Google Shape;344;p61"/>
          <p:cNvPicPr preferRelativeResize="0"/>
          <p:nvPr/>
        </p:nvPicPr>
        <p:blipFill rotWithShape="1">
          <a:blip r:embed="rId4">
            <a:alphaModFix/>
          </a:blip>
          <a:srcRect b="5579" l="14347" r="15800" t="11508"/>
          <a:stretch/>
        </p:blipFill>
        <p:spPr>
          <a:xfrm>
            <a:off x="6429225" y="1375000"/>
            <a:ext cx="1479551" cy="1899423"/>
          </a:xfrm>
          <a:prstGeom prst="rect">
            <a:avLst/>
          </a:prstGeom>
          <a:noFill/>
          <a:ln>
            <a:noFill/>
          </a:ln>
        </p:spPr>
      </p:pic>
      <p:sp>
        <p:nvSpPr>
          <p:cNvPr id="345" name="Google Shape;345;p61"/>
          <p:cNvSpPr txBox="1"/>
          <p:nvPr/>
        </p:nvSpPr>
        <p:spPr>
          <a:xfrm>
            <a:off x="6286000" y="3579930"/>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Ayelet Drazen</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UI/UX Designer and Researcher</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252831"/>
              </a:solidFill>
              <a:latin typeface="Montserrat"/>
              <a:ea typeface="Montserrat"/>
              <a:cs typeface="Montserrat"/>
              <a:sym typeface="Montserrat"/>
            </a:endParaRPr>
          </a:p>
        </p:txBody>
      </p:sp>
      <p:sp>
        <p:nvSpPr>
          <p:cNvPr id="346" name="Google Shape;346;p61"/>
          <p:cNvSpPr txBox="1"/>
          <p:nvPr/>
        </p:nvSpPr>
        <p:spPr>
          <a:xfrm>
            <a:off x="2688834" y="346615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Krishna</a:t>
            </a:r>
            <a:r>
              <a:rPr lang="en" sz="1800">
                <a:solidFill>
                  <a:srgbClr val="252831"/>
                </a:solidFill>
                <a:latin typeface="Montserrat"/>
                <a:ea typeface="Montserrat"/>
                <a:cs typeface="Montserrat"/>
                <a:sym typeface="Montserrat"/>
              </a:rPr>
              <a:t>n</a:t>
            </a:r>
            <a:r>
              <a:rPr lang="en" sz="1800">
                <a:solidFill>
                  <a:srgbClr val="252831"/>
                </a:solidFill>
                <a:latin typeface="Montserrat"/>
                <a:ea typeface="Montserrat"/>
                <a:cs typeface="Montserrat"/>
                <a:sym typeface="Montserrat"/>
              </a:rPr>
              <a:t> Nair</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App Developer</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252831"/>
              </a:solidFill>
              <a:latin typeface="Montserrat"/>
              <a:ea typeface="Montserrat"/>
              <a:cs typeface="Montserrat"/>
              <a:sym typeface="Montserrat"/>
            </a:endParaRPr>
          </a:p>
        </p:txBody>
      </p:sp>
      <p:sp>
        <p:nvSpPr>
          <p:cNvPr id="347" name="Google Shape;347;p61"/>
          <p:cNvSpPr txBox="1"/>
          <p:nvPr/>
        </p:nvSpPr>
        <p:spPr>
          <a:xfrm>
            <a:off x="4425192" y="3466140"/>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Baker Sharp</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Lead Web Developer</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252831"/>
              </a:solidFill>
              <a:latin typeface="Montserrat"/>
              <a:ea typeface="Montserrat"/>
              <a:cs typeface="Montserrat"/>
              <a:sym typeface="Montserrat"/>
            </a:endParaRPr>
          </a:p>
        </p:txBody>
      </p:sp>
      <p:pic>
        <p:nvPicPr>
          <p:cNvPr id="348" name="Google Shape;348;p61"/>
          <p:cNvPicPr preferRelativeResize="0"/>
          <p:nvPr/>
        </p:nvPicPr>
        <p:blipFill rotWithShape="1">
          <a:blip r:embed="rId5">
            <a:alphaModFix/>
          </a:blip>
          <a:srcRect b="20338" l="12083" r="13278" t="16558"/>
          <a:stretch/>
        </p:blipFill>
        <p:spPr>
          <a:xfrm>
            <a:off x="2730265" y="1375000"/>
            <a:ext cx="1579435" cy="1899435"/>
          </a:xfrm>
          <a:prstGeom prst="rect">
            <a:avLst/>
          </a:prstGeom>
          <a:noFill/>
          <a:ln>
            <a:noFill/>
          </a:ln>
        </p:spPr>
      </p:pic>
      <p:pic>
        <p:nvPicPr>
          <p:cNvPr id="349" name="Google Shape;349;p61"/>
          <p:cNvPicPr preferRelativeResize="0"/>
          <p:nvPr/>
        </p:nvPicPr>
        <p:blipFill rotWithShape="1">
          <a:blip r:embed="rId6">
            <a:alphaModFix/>
          </a:blip>
          <a:srcRect b="3549" l="11024" r="0" t="0"/>
          <a:stretch/>
        </p:blipFill>
        <p:spPr>
          <a:xfrm>
            <a:off x="4508053" y="1375000"/>
            <a:ext cx="1581664" cy="1899435"/>
          </a:xfrm>
          <a:prstGeom prst="rect">
            <a:avLst/>
          </a:prstGeom>
          <a:noFill/>
          <a:ln>
            <a:noFill/>
          </a:ln>
        </p:spPr>
      </p:pic>
      <p:sp>
        <p:nvSpPr>
          <p:cNvPr id="350" name="Google Shape;350;p61"/>
          <p:cNvSpPr txBox="1"/>
          <p:nvPr/>
        </p:nvSpPr>
        <p:spPr>
          <a:xfrm>
            <a:off x="2803650" y="296850"/>
            <a:ext cx="3536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Montserrat"/>
                <a:ea typeface="Montserrat"/>
                <a:cs typeface="Montserrat"/>
                <a:sym typeface="Montserrat"/>
              </a:rPr>
              <a:t>Meet Our Team</a:t>
            </a:r>
            <a:endParaRPr b="1" sz="32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p79"/>
          <p:cNvSpPr txBox="1"/>
          <p:nvPr>
            <p:ph type="title"/>
          </p:nvPr>
        </p:nvSpPr>
        <p:spPr>
          <a:xfrm>
            <a:off x="1266275" y="3876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VIOLATIONS</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Buttons</a:t>
            </a:r>
            <a:endParaRPr sz="2800">
              <a:solidFill>
                <a:srgbClr val="000000"/>
              </a:solidFill>
              <a:latin typeface="Montserrat"/>
              <a:ea typeface="Montserrat"/>
              <a:cs typeface="Montserrat"/>
              <a:sym typeface="Montserrat"/>
            </a:endParaRPr>
          </a:p>
        </p:txBody>
      </p:sp>
      <p:sp>
        <p:nvSpPr>
          <p:cNvPr id="547" name="Google Shape;547;p79"/>
          <p:cNvSpPr txBox="1"/>
          <p:nvPr/>
        </p:nvSpPr>
        <p:spPr>
          <a:xfrm>
            <a:off x="237600" y="1892525"/>
            <a:ext cx="4453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highlight>
                  <a:srgbClr val="000000"/>
                </a:highlight>
                <a:latin typeface="Montserrat"/>
                <a:ea typeface="Montserrat"/>
                <a:cs typeface="Montserrat"/>
                <a:sym typeface="Montserrat"/>
              </a:rPr>
              <a:t>H8: Consistency and Standards</a:t>
            </a:r>
            <a:endParaRPr b="1" sz="2000">
              <a:solidFill>
                <a:schemeClr val="lt2"/>
              </a:solidFill>
              <a:highlight>
                <a:srgbClr val="000000"/>
              </a:highlight>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A</a:t>
            </a:r>
            <a:r>
              <a:rPr lang="en" sz="2000">
                <a:latin typeface="Montserrat"/>
                <a:ea typeface="Montserrat"/>
                <a:cs typeface="Montserrat"/>
                <a:sym typeface="Montserrat"/>
              </a:rPr>
              <a:t>ction buttons are sometimes different shapes, sizes and colors.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Disabled buttons are not consistent</a:t>
            </a:r>
            <a:endParaRPr sz="2000">
              <a:latin typeface="Montserrat"/>
              <a:ea typeface="Montserrat"/>
              <a:cs typeface="Montserrat"/>
              <a:sym typeface="Montserrat"/>
            </a:endParaRPr>
          </a:p>
        </p:txBody>
      </p:sp>
      <p:pic>
        <p:nvPicPr>
          <p:cNvPr id="548" name="Google Shape;548;p79"/>
          <p:cNvPicPr preferRelativeResize="0"/>
          <p:nvPr/>
        </p:nvPicPr>
        <p:blipFill rotWithShape="1">
          <a:blip r:embed="rId3">
            <a:alphaModFix/>
          </a:blip>
          <a:srcRect b="0" l="0" r="0" t="50189"/>
          <a:stretch/>
        </p:blipFill>
        <p:spPr>
          <a:xfrm>
            <a:off x="4690800" y="1425050"/>
            <a:ext cx="1955581" cy="1610192"/>
          </a:xfrm>
          <a:prstGeom prst="rect">
            <a:avLst/>
          </a:prstGeom>
          <a:noFill/>
          <a:ln>
            <a:noFill/>
          </a:ln>
        </p:spPr>
      </p:pic>
      <p:pic>
        <p:nvPicPr>
          <p:cNvPr id="549" name="Google Shape;549;p79"/>
          <p:cNvPicPr preferRelativeResize="0"/>
          <p:nvPr/>
        </p:nvPicPr>
        <p:blipFill rotWithShape="1">
          <a:blip r:embed="rId4">
            <a:alphaModFix/>
          </a:blip>
          <a:srcRect b="0" l="0" r="0" t="49233"/>
          <a:stretch/>
        </p:blipFill>
        <p:spPr>
          <a:xfrm>
            <a:off x="4735440" y="3083448"/>
            <a:ext cx="2128251" cy="1694126"/>
          </a:xfrm>
          <a:prstGeom prst="rect">
            <a:avLst/>
          </a:prstGeom>
          <a:noFill/>
          <a:ln>
            <a:noFill/>
          </a:ln>
        </p:spPr>
      </p:pic>
      <p:pic>
        <p:nvPicPr>
          <p:cNvPr id="550" name="Google Shape;550;p79"/>
          <p:cNvPicPr preferRelativeResize="0"/>
          <p:nvPr/>
        </p:nvPicPr>
        <p:blipFill rotWithShape="1">
          <a:blip r:embed="rId5">
            <a:alphaModFix/>
          </a:blip>
          <a:srcRect b="0" l="0" r="0" t="53185"/>
          <a:stretch/>
        </p:blipFill>
        <p:spPr>
          <a:xfrm>
            <a:off x="6786414" y="1425051"/>
            <a:ext cx="2357587" cy="1610194"/>
          </a:xfrm>
          <a:prstGeom prst="rect">
            <a:avLst/>
          </a:prstGeom>
          <a:noFill/>
          <a:ln>
            <a:noFill/>
          </a:ln>
        </p:spPr>
      </p:pic>
      <p:pic>
        <p:nvPicPr>
          <p:cNvPr id="551" name="Google Shape;551;p79"/>
          <p:cNvPicPr preferRelativeResize="0"/>
          <p:nvPr/>
        </p:nvPicPr>
        <p:blipFill rotWithShape="1">
          <a:blip r:embed="rId6">
            <a:alphaModFix/>
          </a:blip>
          <a:srcRect b="0" l="0" r="0" t="51876"/>
          <a:stretch/>
        </p:blipFill>
        <p:spPr>
          <a:xfrm>
            <a:off x="6820321" y="3104324"/>
            <a:ext cx="2289771" cy="1652375"/>
          </a:xfrm>
          <a:prstGeom prst="rect">
            <a:avLst/>
          </a:prstGeom>
          <a:noFill/>
          <a:ln>
            <a:noFill/>
          </a:ln>
        </p:spPr>
      </p:pic>
      <p:pic>
        <p:nvPicPr>
          <p:cNvPr id="552" name="Google Shape;552;p79"/>
          <p:cNvPicPr preferRelativeResize="0"/>
          <p:nvPr/>
        </p:nvPicPr>
        <p:blipFill rotWithShape="1">
          <a:blip r:embed="rId7">
            <a:alphaModFix/>
          </a:blip>
          <a:srcRect b="0" l="0" r="0" t="50248"/>
          <a:stretch/>
        </p:blipFill>
        <p:spPr>
          <a:xfrm>
            <a:off x="5946927" y="2294321"/>
            <a:ext cx="1818989" cy="1694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80"/>
          <p:cNvSpPr txBox="1"/>
          <p:nvPr>
            <p:ph type="title"/>
          </p:nvPr>
        </p:nvSpPr>
        <p:spPr>
          <a:xfrm>
            <a:off x="2185150" y="387600"/>
            <a:ext cx="623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b="1" lang="en" sz="2800">
                <a:solidFill>
                  <a:srgbClr val="000000"/>
                </a:solidFill>
                <a:latin typeface="Montserrat"/>
                <a:ea typeface="Montserrat"/>
                <a:cs typeface="Montserrat"/>
                <a:sym typeface="Montserrat"/>
              </a:rPr>
              <a:t>REVISED DESIGN: </a:t>
            </a:r>
            <a:r>
              <a:rPr lang="en" sz="2800">
                <a:solidFill>
                  <a:srgbClr val="000000"/>
                </a:solidFill>
                <a:latin typeface="Montserrat"/>
                <a:ea typeface="Montserrat"/>
                <a:cs typeface="Montserrat"/>
                <a:sym typeface="Montserrat"/>
              </a:rPr>
              <a:t>Buttons</a:t>
            </a:r>
            <a:endParaRPr sz="2800">
              <a:solidFill>
                <a:srgbClr val="000000"/>
              </a:solidFill>
              <a:latin typeface="Montserrat"/>
              <a:ea typeface="Montserrat"/>
              <a:cs typeface="Montserrat"/>
              <a:sym typeface="Montserrat"/>
            </a:endParaRPr>
          </a:p>
        </p:txBody>
      </p:sp>
      <p:sp>
        <p:nvSpPr>
          <p:cNvPr id="558" name="Google Shape;558;p80"/>
          <p:cNvSpPr txBox="1"/>
          <p:nvPr/>
        </p:nvSpPr>
        <p:spPr>
          <a:xfrm>
            <a:off x="5393325" y="3970825"/>
            <a:ext cx="192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Consistent buttons</a:t>
            </a:r>
            <a:endParaRPr i="1" sz="1300">
              <a:latin typeface="Montserrat"/>
              <a:ea typeface="Montserrat"/>
              <a:cs typeface="Montserrat"/>
              <a:sym typeface="Montserrat"/>
            </a:endParaRPr>
          </a:p>
        </p:txBody>
      </p:sp>
      <p:sp>
        <p:nvSpPr>
          <p:cNvPr id="559" name="Google Shape;559;p80"/>
          <p:cNvSpPr txBox="1"/>
          <p:nvPr/>
        </p:nvSpPr>
        <p:spPr>
          <a:xfrm>
            <a:off x="5393325" y="3494875"/>
            <a:ext cx="1689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Button disabled</a:t>
            </a:r>
            <a:endParaRPr i="1" sz="1300">
              <a:latin typeface="Montserrat"/>
              <a:ea typeface="Montserrat"/>
              <a:cs typeface="Montserrat"/>
              <a:sym typeface="Montserrat"/>
            </a:endParaRPr>
          </a:p>
        </p:txBody>
      </p:sp>
      <p:sp>
        <p:nvSpPr>
          <p:cNvPr id="560" name="Google Shape;560;p80"/>
          <p:cNvSpPr txBox="1"/>
          <p:nvPr/>
        </p:nvSpPr>
        <p:spPr>
          <a:xfrm>
            <a:off x="1183850" y="1141775"/>
            <a:ext cx="101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561" name="Google Shape;561;p80"/>
          <p:cNvSpPr txBox="1"/>
          <p:nvPr/>
        </p:nvSpPr>
        <p:spPr>
          <a:xfrm>
            <a:off x="5455500" y="1326025"/>
            <a:ext cx="37605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Montserrat"/>
                <a:ea typeface="Montserrat"/>
                <a:cs typeface="Montserrat"/>
                <a:sym typeface="Montserrat"/>
              </a:rPr>
              <a:t>Solutions</a:t>
            </a:r>
            <a:r>
              <a:rPr b="1" lang="en" sz="2400">
                <a:latin typeface="Montserrat"/>
                <a:ea typeface="Montserrat"/>
                <a:cs typeface="Montserrat"/>
                <a:sym typeface="Montserrat"/>
              </a:rPr>
              <a:t>: </a:t>
            </a:r>
            <a:endParaRPr b="1" sz="2400">
              <a:latin typeface="Montserrat"/>
              <a:ea typeface="Montserrat"/>
              <a:cs typeface="Montserrat"/>
              <a:sym typeface="Montserrat"/>
            </a:endParaRPr>
          </a:p>
          <a:p>
            <a:pPr indent="0" lvl="0" marL="0" rtl="0" algn="l">
              <a:spcBef>
                <a:spcPts val="0"/>
              </a:spcBef>
              <a:spcAft>
                <a:spcPts val="0"/>
              </a:spcAft>
              <a:buNone/>
            </a:pPr>
            <a:r>
              <a:t/>
            </a:r>
            <a:endParaRPr b="1" sz="19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8. consistent buttons that are disabled if requisite information is not completed</a:t>
            </a:r>
            <a:endParaRPr sz="2000">
              <a:latin typeface="Montserrat"/>
              <a:ea typeface="Montserrat"/>
              <a:cs typeface="Montserrat"/>
              <a:sym typeface="Montserrat"/>
            </a:endParaRPr>
          </a:p>
        </p:txBody>
      </p:sp>
      <p:sp>
        <p:nvSpPr>
          <p:cNvPr id="562" name="Google Shape;562;p80"/>
          <p:cNvSpPr txBox="1"/>
          <p:nvPr/>
        </p:nvSpPr>
        <p:spPr>
          <a:xfrm>
            <a:off x="3405475" y="1141775"/>
            <a:ext cx="1019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pic>
        <p:nvPicPr>
          <p:cNvPr id="563" name="Google Shape;563;p80"/>
          <p:cNvPicPr preferRelativeResize="0"/>
          <p:nvPr/>
        </p:nvPicPr>
        <p:blipFill rotWithShape="1">
          <a:blip r:embed="rId3">
            <a:alphaModFix/>
          </a:blip>
          <a:srcRect b="9811" l="9730" r="0" t="74944"/>
          <a:stretch/>
        </p:blipFill>
        <p:spPr>
          <a:xfrm>
            <a:off x="504662" y="2284363"/>
            <a:ext cx="2175051" cy="634433"/>
          </a:xfrm>
          <a:prstGeom prst="rect">
            <a:avLst/>
          </a:prstGeom>
          <a:noFill/>
          <a:ln>
            <a:noFill/>
          </a:ln>
        </p:spPr>
      </p:pic>
      <p:pic>
        <p:nvPicPr>
          <p:cNvPr id="564" name="Google Shape;564;p80"/>
          <p:cNvPicPr preferRelativeResize="0"/>
          <p:nvPr/>
        </p:nvPicPr>
        <p:blipFill rotWithShape="1">
          <a:blip r:embed="rId4">
            <a:alphaModFix/>
          </a:blip>
          <a:srcRect b="12616" l="10277" r="7302" t="72617"/>
          <a:stretch/>
        </p:blipFill>
        <p:spPr>
          <a:xfrm>
            <a:off x="542638" y="4357613"/>
            <a:ext cx="2099101" cy="616175"/>
          </a:xfrm>
          <a:prstGeom prst="rect">
            <a:avLst/>
          </a:prstGeom>
          <a:noFill/>
          <a:ln>
            <a:noFill/>
          </a:ln>
        </p:spPr>
      </p:pic>
      <p:pic>
        <p:nvPicPr>
          <p:cNvPr id="565" name="Google Shape;565;p80"/>
          <p:cNvPicPr preferRelativeResize="0"/>
          <p:nvPr/>
        </p:nvPicPr>
        <p:blipFill rotWithShape="1">
          <a:blip r:embed="rId5">
            <a:alphaModFix/>
          </a:blip>
          <a:srcRect b="8034" l="11751" r="14431" t="77331"/>
          <a:stretch/>
        </p:blipFill>
        <p:spPr>
          <a:xfrm>
            <a:off x="542638" y="2982487"/>
            <a:ext cx="2099099" cy="634426"/>
          </a:xfrm>
          <a:prstGeom prst="rect">
            <a:avLst/>
          </a:prstGeom>
          <a:noFill/>
          <a:ln>
            <a:noFill/>
          </a:ln>
        </p:spPr>
      </p:pic>
      <p:pic>
        <p:nvPicPr>
          <p:cNvPr id="566" name="Google Shape;566;p80"/>
          <p:cNvPicPr preferRelativeResize="0"/>
          <p:nvPr/>
        </p:nvPicPr>
        <p:blipFill rotWithShape="1">
          <a:blip r:embed="rId6">
            <a:alphaModFix/>
          </a:blip>
          <a:srcRect b="15599" l="0" r="0" t="70049"/>
          <a:stretch/>
        </p:blipFill>
        <p:spPr>
          <a:xfrm>
            <a:off x="222217" y="3679188"/>
            <a:ext cx="2739958" cy="616150"/>
          </a:xfrm>
          <a:prstGeom prst="rect">
            <a:avLst/>
          </a:prstGeom>
          <a:noFill/>
          <a:ln>
            <a:noFill/>
          </a:ln>
        </p:spPr>
      </p:pic>
      <p:pic>
        <p:nvPicPr>
          <p:cNvPr id="567" name="Google Shape;567;p80"/>
          <p:cNvPicPr preferRelativeResize="0"/>
          <p:nvPr/>
        </p:nvPicPr>
        <p:blipFill rotWithShape="1">
          <a:blip r:embed="rId7">
            <a:alphaModFix/>
          </a:blip>
          <a:srcRect b="25964" l="0" r="0" t="55262"/>
          <a:stretch/>
        </p:blipFill>
        <p:spPr>
          <a:xfrm>
            <a:off x="580625" y="1465777"/>
            <a:ext cx="2023126" cy="742976"/>
          </a:xfrm>
          <a:prstGeom prst="rect">
            <a:avLst/>
          </a:prstGeom>
          <a:noFill/>
          <a:ln>
            <a:noFill/>
          </a:ln>
        </p:spPr>
      </p:pic>
      <p:pic>
        <p:nvPicPr>
          <p:cNvPr id="568" name="Google Shape;568;p80"/>
          <p:cNvPicPr preferRelativeResize="0"/>
          <p:nvPr/>
        </p:nvPicPr>
        <p:blipFill rotWithShape="1">
          <a:blip r:embed="rId8">
            <a:alphaModFix/>
          </a:blip>
          <a:srcRect b="27718" l="8426" r="11777" t="56502"/>
          <a:stretch/>
        </p:blipFill>
        <p:spPr>
          <a:xfrm>
            <a:off x="2785050" y="1477835"/>
            <a:ext cx="2099100" cy="667516"/>
          </a:xfrm>
          <a:prstGeom prst="rect">
            <a:avLst/>
          </a:prstGeom>
          <a:noFill/>
          <a:ln>
            <a:noFill/>
          </a:ln>
        </p:spPr>
      </p:pic>
      <p:pic>
        <p:nvPicPr>
          <p:cNvPr id="569" name="Google Shape;569;p80"/>
          <p:cNvPicPr preferRelativeResize="0"/>
          <p:nvPr/>
        </p:nvPicPr>
        <p:blipFill rotWithShape="1">
          <a:blip r:embed="rId9">
            <a:alphaModFix/>
          </a:blip>
          <a:srcRect b="0" l="6590" r="14295" t="0"/>
          <a:stretch/>
        </p:blipFill>
        <p:spPr>
          <a:xfrm>
            <a:off x="2823037" y="2233157"/>
            <a:ext cx="2023125" cy="643330"/>
          </a:xfrm>
          <a:prstGeom prst="rect">
            <a:avLst/>
          </a:prstGeom>
          <a:noFill/>
          <a:ln>
            <a:noFill/>
          </a:ln>
        </p:spPr>
      </p:pic>
      <p:pic>
        <p:nvPicPr>
          <p:cNvPr id="570" name="Google Shape;570;p80"/>
          <p:cNvPicPr preferRelativeResize="0"/>
          <p:nvPr/>
        </p:nvPicPr>
        <p:blipFill rotWithShape="1">
          <a:blip r:embed="rId5">
            <a:alphaModFix/>
          </a:blip>
          <a:srcRect b="8034" l="11751" r="14431" t="77331"/>
          <a:stretch/>
        </p:blipFill>
        <p:spPr>
          <a:xfrm>
            <a:off x="2861000" y="2964275"/>
            <a:ext cx="2023149" cy="611470"/>
          </a:xfrm>
          <a:prstGeom prst="rect">
            <a:avLst/>
          </a:prstGeom>
          <a:noFill/>
          <a:ln>
            <a:noFill/>
          </a:ln>
        </p:spPr>
      </p:pic>
      <p:pic>
        <p:nvPicPr>
          <p:cNvPr id="571" name="Google Shape;571;p80"/>
          <p:cNvPicPr preferRelativeResize="0"/>
          <p:nvPr/>
        </p:nvPicPr>
        <p:blipFill rotWithShape="1">
          <a:blip r:embed="rId10">
            <a:alphaModFix/>
          </a:blip>
          <a:srcRect b="0" l="9458" r="8290" t="20923"/>
          <a:stretch/>
        </p:blipFill>
        <p:spPr>
          <a:xfrm>
            <a:off x="2823025" y="4295350"/>
            <a:ext cx="2099100" cy="592794"/>
          </a:xfrm>
          <a:prstGeom prst="rect">
            <a:avLst/>
          </a:prstGeom>
          <a:noFill/>
          <a:ln>
            <a:noFill/>
          </a:ln>
        </p:spPr>
      </p:pic>
      <p:pic>
        <p:nvPicPr>
          <p:cNvPr id="572" name="Google Shape;572;p80"/>
          <p:cNvPicPr preferRelativeResize="0"/>
          <p:nvPr/>
        </p:nvPicPr>
        <p:blipFill>
          <a:blip r:embed="rId11">
            <a:alphaModFix/>
          </a:blip>
          <a:stretch>
            <a:fillRect/>
          </a:stretch>
        </p:blipFill>
        <p:spPr>
          <a:xfrm>
            <a:off x="2700112" y="3649200"/>
            <a:ext cx="2268969" cy="572700"/>
          </a:xfrm>
          <a:prstGeom prst="rect">
            <a:avLst/>
          </a:prstGeom>
          <a:noFill/>
          <a:ln>
            <a:noFill/>
          </a:ln>
        </p:spPr>
      </p:pic>
      <p:cxnSp>
        <p:nvCxnSpPr>
          <p:cNvPr id="573" name="Google Shape;573;p80"/>
          <p:cNvCxnSpPr/>
          <p:nvPr/>
        </p:nvCxnSpPr>
        <p:spPr>
          <a:xfrm rot="10800000">
            <a:off x="4444725" y="2809750"/>
            <a:ext cx="948600" cy="873900"/>
          </a:xfrm>
          <a:prstGeom prst="straightConnector1">
            <a:avLst/>
          </a:prstGeom>
          <a:noFill/>
          <a:ln cap="flat" cmpd="sng" w="38100">
            <a:solidFill>
              <a:srgbClr val="00C3B1"/>
            </a:solidFill>
            <a:prstDash val="solid"/>
            <a:round/>
            <a:headEnd len="med" w="med" type="none"/>
            <a:tailEnd len="med" w="med" type="triangle"/>
          </a:ln>
        </p:spPr>
      </p:cxnSp>
      <p:cxnSp>
        <p:nvCxnSpPr>
          <p:cNvPr id="574" name="Google Shape;574;p80"/>
          <p:cNvCxnSpPr/>
          <p:nvPr/>
        </p:nvCxnSpPr>
        <p:spPr>
          <a:xfrm flipH="1">
            <a:off x="4544400" y="4270425"/>
            <a:ext cx="873900" cy="337200"/>
          </a:xfrm>
          <a:prstGeom prst="straightConnector1">
            <a:avLst/>
          </a:prstGeom>
          <a:noFill/>
          <a:ln cap="flat" cmpd="sng" w="38100">
            <a:solidFill>
              <a:srgbClr val="00C3B1"/>
            </a:solidFill>
            <a:prstDash val="solid"/>
            <a:round/>
            <a:headEnd len="med" w="med" type="none"/>
            <a:tailEnd len="med" w="med" type="triangle"/>
          </a:ln>
        </p:spPr>
      </p:cxnSp>
      <p:grpSp>
        <p:nvGrpSpPr>
          <p:cNvPr id="575" name="Google Shape;575;p80"/>
          <p:cNvGrpSpPr/>
          <p:nvPr/>
        </p:nvGrpSpPr>
        <p:grpSpPr>
          <a:xfrm>
            <a:off x="7419338" y="1326224"/>
            <a:ext cx="506363" cy="492594"/>
            <a:chOff x="1487200" y="4993750"/>
            <a:chExt cx="483125" cy="483125"/>
          </a:xfrm>
        </p:grpSpPr>
        <p:sp>
          <p:nvSpPr>
            <p:cNvPr id="576" name="Google Shape;576;p80"/>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 name="Google Shape;577;p80"/>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1"/>
          <p:cNvSpPr/>
          <p:nvPr/>
        </p:nvSpPr>
        <p:spPr>
          <a:xfrm>
            <a:off x="2189050" y="3210425"/>
            <a:ext cx="3003600" cy="15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1"/>
          <p:cNvSpPr txBox="1"/>
          <p:nvPr>
            <p:ph idx="4294967295" type="title"/>
          </p:nvPr>
        </p:nvSpPr>
        <p:spPr>
          <a:xfrm>
            <a:off x="363075" y="338525"/>
            <a:ext cx="71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00000"/>
                </a:solidFill>
                <a:latin typeface="Montserrat"/>
                <a:ea typeface="Montserrat"/>
                <a:cs typeface="Montserrat"/>
                <a:sym typeface="Montserrat"/>
              </a:rPr>
              <a:t>VIOLATIONS NOT ADDRESSED</a:t>
            </a:r>
            <a:endParaRPr sz="2800">
              <a:solidFill>
                <a:srgbClr val="000000"/>
              </a:solidFill>
              <a:latin typeface="Montserrat"/>
              <a:ea typeface="Montserrat"/>
              <a:cs typeface="Montserrat"/>
              <a:sym typeface="Montserrat"/>
            </a:endParaRPr>
          </a:p>
        </p:txBody>
      </p:sp>
      <p:sp>
        <p:nvSpPr>
          <p:cNvPr id="584" name="Google Shape;584;p81"/>
          <p:cNvSpPr txBox="1"/>
          <p:nvPr/>
        </p:nvSpPr>
        <p:spPr>
          <a:xfrm>
            <a:off x="363075" y="1310000"/>
            <a:ext cx="4666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Violation: </a:t>
            </a:r>
            <a:r>
              <a:rPr lang="en" sz="2000">
                <a:latin typeface="Montserrat"/>
                <a:ea typeface="Montserrat"/>
                <a:cs typeface="Montserrat"/>
                <a:sym typeface="Montserrat"/>
              </a:rPr>
              <a:t>There is no indication of a maximum story length</a:t>
            </a:r>
            <a:endParaRPr sz="2000">
              <a:latin typeface="Montserrat"/>
              <a:ea typeface="Montserrat"/>
              <a:cs typeface="Montserrat"/>
              <a:sym typeface="Montserrat"/>
            </a:endParaRPr>
          </a:p>
          <a:p>
            <a:pPr indent="0" lvl="0" marL="0" rtl="0" algn="l">
              <a:spcBef>
                <a:spcPts val="0"/>
              </a:spcBef>
              <a:spcAft>
                <a:spcPts val="0"/>
              </a:spcAft>
              <a:buNone/>
            </a:pPr>
            <a:r>
              <a:rPr b="1" lang="en" sz="2000">
                <a:latin typeface="Montserrat"/>
                <a:ea typeface="Montserrat"/>
                <a:cs typeface="Montserrat"/>
                <a:sym typeface="Montserrat"/>
              </a:rPr>
              <a:t>Reasoning: </a:t>
            </a:r>
            <a:r>
              <a:rPr lang="en" sz="2000">
                <a:latin typeface="Montserrat"/>
                <a:ea typeface="Montserrat"/>
                <a:cs typeface="Montserrat"/>
                <a:sym typeface="Montserrat"/>
              </a:rPr>
              <a:t>Too limiting of users, max time is arbitrary for stories</a:t>
            </a:r>
            <a:endParaRPr sz="2000">
              <a:latin typeface="Montserrat"/>
              <a:ea typeface="Montserrat"/>
              <a:cs typeface="Montserrat"/>
              <a:sym typeface="Montserrat"/>
            </a:endParaRPr>
          </a:p>
        </p:txBody>
      </p:sp>
      <p:sp>
        <p:nvSpPr>
          <p:cNvPr id="585" name="Google Shape;585;p81"/>
          <p:cNvSpPr txBox="1"/>
          <p:nvPr/>
        </p:nvSpPr>
        <p:spPr>
          <a:xfrm>
            <a:off x="3602025" y="2972600"/>
            <a:ext cx="5163300" cy="1723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Violation: </a:t>
            </a:r>
            <a:r>
              <a:rPr lang="en" sz="2000">
                <a:solidFill>
                  <a:schemeClr val="dk1"/>
                </a:solidFill>
                <a:latin typeface="Montserrat"/>
                <a:ea typeface="Montserrat"/>
                <a:cs typeface="Montserrat"/>
                <a:sym typeface="Montserrat"/>
              </a:rPr>
              <a:t>No information regardings stories available prior to listening</a:t>
            </a:r>
            <a:endParaRPr sz="2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Reasoning: </a:t>
            </a:r>
            <a:r>
              <a:rPr lang="en" sz="2000">
                <a:solidFill>
                  <a:schemeClr val="dk1"/>
                </a:solidFill>
                <a:latin typeface="Montserrat"/>
                <a:ea typeface="Montserrat"/>
                <a:cs typeface="Montserrat"/>
                <a:sym typeface="Montserrat"/>
              </a:rPr>
              <a:t>Burdensome to ask users to write a description after recording a story, repetitive task</a:t>
            </a:r>
            <a:endParaRPr/>
          </a:p>
        </p:txBody>
      </p:sp>
      <p:grpSp>
        <p:nvGrpSpPr>
          <p:cNvPr id="586" name="Google Shape;586;p81"/>
          <p:cNvGrpSpPr/>
          <p:nvPr/>
        </p:nvGrpSpPr>
        <p:grpSpPr>
          <a:xfrm>
            <a:off x="5282968" y="1342767"/>
            <a:ext cx="1359090" cy="1350463"/>
            <a:chOff x="-30806075" y="2657050"/>
            <a:chExt cx="291425" cy="291425"/>
          </a:xfrm>
        </p:grpSpPr>
        <p:sp>
          <p:nvSpPr>
            <p:cNvPr id="587" name="Google Shape;587;p81"/>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1"/>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1"/>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0" name="Google Shape;590;p81"/>
          <p:cNvPicPr preferRelativeResize="0"/>
          <p:nvPr/>
        </p:nvPicPr>
        <p:blipFill>
          <a:blip r:embed="rId3">
            <a:alphaModFix/>
          </a:blip>
          <a:stretch>
            <a:fillRect/>
          </a:stretch>
        </p:blipFill>
        <p:spPr>
          <a:xfrm>
            <a:off x="1879999" y="3006999"/>
            <a:ext cx="1588874" cy="1588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82"/>
          <p:cNvSpPr txBox="1"/>
          <p:nvPr>
            <p:ph idx="4294967295" type="title"/>
          </p:nvPr>
        </p:nvSpPr>
        <p:spPr>
          <a:xfrm>
            <a:off x="677900" y="338525"/>
            <a:ext cx="715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Montserrat"/>
                <a:ea typeface="Montserrat"/>
                <a:cs typeface="Montserrat"/>
                <a:sym typeface="Montserrat"/>
              </a:rPr>
              <a:t>LOW SEVERITY REVISIONS</a:t>
            </a:r>
            <a:endParaRPr sz="2800">
              <a:solidFill>
                <a:srgbClr val="000000"/>
              </a:solidFill>
              <a:latin typeface="Montserrat"/>
              <a:ea typeface="Montserrat"/>
              <a:cs typeface="Montserrat"/>
              <a:sym typeface="Montserrat"/>
            </a:endParaRPr>
          </a:p>
        </p:txBody>
      </p:sp>
      <p:sp>
        <p:nvSpPr>
          <p:cNvPr id="596" name="Google Shape;596;p82"/>
          <p:cNvSpPr/>
          <p:nvPr/>
        </p:nvSpPr>
        <p:spPr>
          <a:xfrm>
            <a:off x="2198850" y="3544150"/>
            <a:ext cx="5045400" cy="82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2"/>
          <p:cNvSpPr txBox="1"/>
          <p:nvPr/>
        </p:nvSpPr>
        <p:spPr>
          <a:xfrm>
            <a:off x="677900" y="1121900"/>
            <a:ext cx="5378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b="1" lang="en" sz="2000">
                <a:latin typeface="Montserrat"/>
                <a:ea typeface="Montserrat"/>
                <a:cs typeface="Montserrat"/>
                <a:sym typeface="Montserrat"/>
              </a:rPr>
              <a:t>Small Revisions: </a:t>
            </a:r>
            <a:endParaRPr b="1"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Adding names of landmarks on map</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Escape route on navigation page</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b="1" lang="en" sz="2000">
                <a:latin typeface="Montserrat"/>
                <a:ea typeface="Montserrat"/>
                <a:cs typeface="Montserrat"/>
                <a:sym typeface="Montserrat"/>
              </a:rPr>
              <a:t>Still Brainstorming:</a:t>
            </a:r>
            <a:endParaRPr b="1"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Revamping story location page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Decluttering pages with lots of text (profile)</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598" name="Google Shape;598;p82"/>
          <p:cNvPicPr preferRelativeResize="0"/>
          <p:nvPr/>
        </p:nvPicPr>
        <p:blipFill rotWithShape="1">
          <a:blip r:embed="rId3">
            <a:alphaModFix/>
          </a:blip>
          <a:srcRect b="0" l="5853" r="7038" t="0"/>
          <a:stretch/>
        </p:blipFill>
        <p:spPr>
          <a:xfrm>
            <a:off x="5990550" y="1058478"/>
            <a:ext cx="2006168" cy="3878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3"/>
          <p:cNvSpPr txBox="1"/>
          <p:nvPr>
            <p:ph idx="2" type="title"/>
          </p:nvPr>
        </p:nvSpPr>
        <p:spPr>
          <a:xfrm>
            <a:off x="1994650" y="2379800"/>
            <a:ext cx="54573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Reem Kufi"/>
                <a:ea typeface="Reem Kufi"/>
                <a:cs typeface="Reem Kufi"/>
                <a:sym typeface="Reem Kufi"/>
              </a:rPr>
              <a:t>PROTOTYPE IMPLEMENTATION </a:t>
            </a:r>
            <a:endParaRPr sz="3600">
              <a:solidFill>
                <a:srgbClr val="000000"/>
              </a:solidFill>
              <a:latin typeface="Reem Kufi"/>
              <a:ea typeface="Reem Kufi"/>
              <a:cs typeface="Reem Kufi"/>
              <a:sym typeface="Reem Kufi"/>
            </a:endParaRPr>
          </a:p>
        </p:txBody>
      </p:sp>
      <p:sp>
        <p:nvSpPr>
          <p:cNvPr id="604" name="Google Shape;604;p83"/>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03</a:t>
            </a:r>
            <a:endParaRPr b="1">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4"/>
          <p:cNvSpPr txBox="1"/>
          <p:nvPr>
            <p:ph type="title"/>
          </p:nvPr>
        </p:nvSpPr>
        <p:spPr>
          <a:xfrm>
            <a:off x="1266275" y="3876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TOOLS USED</a:t>
            </a:r>
            <a:endParaRPr sz="2800">
              <a:solidFill>
                <a:srgbClr val="000000"/>
              </a:solidFill>
              <a:latin typeface="Montserrat"/>
              <a:ea typeface="Montserrat"/>
              <a:cs typeface="Montserrat"/>
              <a:sym typeface="Montserrat"/>
            </a:endParaRPr>
          </a:p>
        </p:txBody>
      </p:sp>
      <p:sp>
        <p:nvSpPr>
          <p:cNvPr id="610" name="Google Shape;610;p84"/>
          <p:cNvSpPr txBox="1"/>
          <p:nvPr/>
        </p:nvSpPr>
        <p:spPr>
          <a:xfrm>
            <a:off x="2868700" y="2937150"/>
            <a:ext cx="1423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latin typeface="Montserrat"/>
                <a:ea typeface="Montserrat"/>
                <a:cs typeface="Montserrat"/>
                <a:sym typeface="Montserrat"/>
              </a:rPr>
              <a:t>Xcode:</a:t>
            </a:r>
            <a:r>
              <a:rPr lang="en" sz="2200">
                <a:latin typeface="Montserrat"/>
                <a:ea typeface="Montserrat"/>
                <a:cs typeface="Montserrat"/>
                <a:sym typeface="Montserrat"/>
              </a:rPr>
              <a:t>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for IDE</a:t>
            </a:r>
            <a:endParaRPr sz="2200">
              <a:latin typeface="Montserrat"/>
              <a:ea typeface="Montserrat"/>
              <a:cs typeface="Montserrat"/>
              <a:sym typeface="Montserrat"/>
            </a:endParaRPr>
          </a:p>
          <a:p>
            <a:pPr indent="0" lvl="0" marL="0" rtl="0" algn="l">
              <a:spcBef>
                <a:spcPts val="0"/>
              </a:spcBef>
              <a:spcAft>
                <a:spcPts val="0"/>
              </a:spcAft>
              <a:buNone/>
            </a:pPr>
            <a:r>
              <a:t/>
            </a:r>
            <a:endParaRPr sz="2400">
              <a:latin typeface="Montserrat"/>
              <a:ea typeface="Montserrat"/>
              <a:cs typeface="Montserrat"/>
              <a:sym typeface="Montserrat"/>
            </a:endParaRPr>
          </a:p>
        </p:txBody>
      </p:sp>
      <p:sp>
        <p:nvSpPr>
          <p:cNvPr id="611" name="Google Shape;611;p84"/>
          <p:cNvSpPr txBox="1"/>
          <p:nvPr/>
        </p:nvSpPr>
        <p:spPr>
          <a:xfrm>
            <a:off x="337825" y="2937150"/>
            <a:ext cx="2396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React Native: </a:t>
            </a:r>
            <a:r>
              <a:rPr lang="en" sz="2200">
                <a:solidFill>
                  <a:schemeClr val="dk1"/>
                </a:solidFill>
                <a:latin typeface="Montserrat"/>
                <a:ea typeface="Montserrat"/>
                <a:cs typeface="Montserrat"/>
                <a:sym typeface="Montserrat"/>
              </a:rPr>
              <a:t>for application development</a:t>
            </a:r>
            <a:endParaRPr sz="2200">
              <a:solidFill>
                <a:schemeClr val="dk1"/>
              </a:solidFill>
              <a:latin typeface="Montserrat"/>
              <a:ea typeface="Montserrat"/>
              <a:cs typeface="Montserrat"/>
              <a:sym typeface="Montserrat"/>
            </a:endParaRPr>
          </a:p>
        </p:txBody>
      </p:sp>
      <p:sp>
        <p:nvSpPr>
          <p:cNvPr id="612" name="Google Shape;612;p84"/>
          <p:cNvSpPr txBox="1"/>
          <p:nvPr/>
        </p:nvSpPr>
        <p:spPr>
          <a:xfrm>
            <a:off x="4571988" y="2937150"/>
            <a:ext cx="1997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Montserrat"/>
                <a:ea typeface="Montserrat"/>
                <a:cs typeface="Montserrat"/>
                <a:sym typeface="Montserrat"/>
              </a:rPr>
              <a:t>Expo: </a:t>
            </a:r>
            <a:r>
              <a:rPr lang="en" sz="2400">
                <a:solidFill>
                  <a:schemeClr val="dk1"/>
                </a:solidFill>
                <a:latin typeface="Montserrat"/>
                <a:ea typeface="Montserrat"/>
                <a:cs typeface="Montserrat"/>
                <a:sym typeface="Montserrat"/>
              </a:rPr>
              <a:t>for simulation and testing</a:t>
            </a:r>
            <a:endParaRPr/>
          </a:p>
        </p:txBody>
      </p:sp>
      <p:sp>
        <p:nvSpPr>
          <p:cNvPr id="613" name="Google Shape;613;p84"/>
          <p:cNvSpPr txBox="1"/>
          <p:nvPr/>
        </p:nvSpPr>
        <p:spPr>
          <a:xfrm>
            <a:off x="6730275" y="2937150"/>
            <a:ext cx="2319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Montserrat"/>
                <a:ea typeface="Montserrat"/>
                <a:cs typeface="Montserrat"/>
                <a:sym typeface="Montserrat"/>
              </a:rPr>
              <a:t>Firebase:</a:t>
            </a:r>
            <a:r>
              <a:rPr lang="en" sz="2200">
                <a:solidFill>
                  <a:schemeClr val="dk1"/>
                </a:solidFill>
                <a:latin typeface="Montserrat"/>
                <a:ea typeface="Montserrat"/>
                <a:cs typeface="Montserrat"/>
                <a:sym typeface="Montserrat"/>
              </a:rPr>
              <a:t> for database to store user information</a:t>
            </a:r>
            <a:endParaRPr sz="2200">
              <a:solidFill>
                <a:schemeClr val="dk1"/>
              </a:solidFill>
              <a:latin typeface="Montserrat"/>
              <a:ea typeface="Montserrat"/>
              <a:cs typeface="Montserrat"/>
              <a:sym typeface="Montserrat"/>
            </a:endParaRPr>
          </a:p>
        </p:txBody>
      </p:sp>
      <p:pic>
        <p:nvPicPr>
          <p:cNvPr id="614" name="Google Shape;614;p84"/>
          <p:cNvPicPr preferRelativeResize="0"/>
          <p:nvPr/>
        </p:nvPicPr>
        <p:blipFill>
          <a:blip r:embed="rId3">
            <a:alphaModFix/>
          </a:blip>
          <a:stretch>
            <a:fillRect/>
          </a:stretch>
        </p:blipFill>
        <p:spPr>
          <a:xfrm>
            <a:off x="2628950" y="1479500"/>
            <a:ext cx="1662950" cy="1457650"/>
          </a:xfrm>
          <a:prstGeom prst="rect">
            <a:avLst/>
          </a:prstGeom>
          <a:noFill/>
          <a:ln>
            <a:noFill/>
          </a:ln>
        </p:spPr>
      </p:pic>
      <p:pic>
        <p:nvPicPr>
          <p:cNvPr id="615" name="Google Shape;615;p84"/>
          <p:cNvPicPr preferRelativeResize="0"/>
          <p:nvPr/>
        </p:nvPicPr>
        <p:blipFill>
          <a:blip r:embed="rId4">
            <a:alphaModFix/>
          </a:blip>
          <a:stretch>
            <a:fillRect/>
          </a:stretch>
        </p:blipFill>
        <p:spPr>
          <a:xfrm>
            <a:off x="4706525" y="1565108"/>
            <a:ext cx="1423200" cy="1434417"/>
          </a:xfrm>
          <a:prstGeom prst="rect">
            <a:avLst/>
          </a:prstGeom>
          <a:noFill/>
          <a:ln>
            <a:noFill/>
          </a:ln>
        </p:spPr>
      </p:pic>
      <p:pic>
        <p:nvPicPr>
          <p:cNvPr id="616" name="Google Shape;616;p84"/>
          <p:cNvPicPr preferRelativeResize="0"/>
          <p:nvPr/>
        </p:nvPicPr>
        <p:blipFill>
          <a:blip r:embed="rId5">
            <a:alphaModFix/>
          </a:blip>
          <a:stretch>
            <a:fillRect/>
          </a:stretch>
        </p:blipFill>
        <p:spPr>
          <a:xfrm>
            <a:off x="695000" y="1491112"/>
            <a:ext cx="1519334" cy="1434425"/>
          </a:xfrm>
          <a:prstGeom prst="rect">
            <a:avLst/>
          </a:prstGeom>
          <a:noFill/>
          <a:ln>
            <a:noFill/>
          </a:ln>
        </p:spPr>
      </p:pic>
      <p:pic>
        <p:nvPicPr>
          <p:cNvPr id="617" name="Google Shape;617;p84"/>
          <p:cNvPicPr preferRelativeResize="0"/>
          <p:nvPr/>
        </p:nvPicPr>
        <p:blipFill>
          <a:blip r:embed="rId6">
            <a:alphaModFix/>
          </a:blip>
          <a:stretch>
            <a:fillRect/>
          </a:stretch>
        </p:blipFill>
        <p:spPr>
          <a:xfrm>
            <a:off x="6730275" y="1491100"/>
            <a:ext cx="1613162" cy="136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5"/>
          <p:cNvSpPr txBox="1"/>
          <p:nvPr>
            <p:ph type="title"/>
          </p:nvPr>
        </p:nvSpPr>
        <p:spPr>
          <a:xfrm>
            <a:off x="1266275" y="3876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IMPLEMENTATION STATUS</a:t>
            </a:r>
            <a:endParaRPr sz="2800">
              <a:solidFill>
                <a:srgbClr val="000000"/>
              </a:solidFill>
              <a:latin typeface="Montserrat"/>
              <a:ea typeface="Montserrat"/>
              <a:cs typeface="Montserrat"/>
              <a:sym typeface="Montserrat"/>
            </a:endParaRPr>
          </a:p>
        </p:txBody>
      </p:sp>
      <p:sp>
        <p:nvSpPr>
          <p:cNvPr id="623" name="Google Shape;623;p85"/>
          <p:cNvSpPr txBox="1"/>
          <p:nvPr/>
        </p:nvSpPr>
        <p:spPr>
          <a:xfrm>
            <a:off x="490225" y="2477725"/>
            <a:ext cx="2609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Simple</a:t>
            </a:r>
            <a:r>
              <a:rPr b="1" lang="en" sz="1900">
                <a:solidFill>
                  <a:schemeClr val="dk1"/>
                </a:solidFill>
                <a:latin typeface="Montserrat"/>
                <a:ea typeface="Montserrat"/>
                <a:cs typeface="Montserrat"/>
                <a:sym typeface="Montserrat"/>
              </a:rPr>
              <a:t>: </a:t>
            </a:r>
            <a:r>
              <a:rPr lang="en" sz="1900">
                <a:solidFill>
                  <a:schemeClr val="dk1"/>
                </a:solidFill>
                <a:latin typeface="Montserrat"/>
                <a:ea typeface="Montserrat"/>
                <a:cs typeface="Montserrat"/>
                <a:sym typeface="Montserrat"/>
              </a:rPr>
              <a:t>find and listen to a story</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p:txBody>
      </p:sp>
      <p:sp>
        <p:nvSpPr>
          <p:cNvPr id="624" name="Google Shape;624;p85"/>
          <p:cNvSpPr txBox="1"/>
          <p:nvPr/>
        </p:nvSpPr>
        <p:spPr>
          <a:xfrm>
            <a:off x="3281600" y="2477725"/>
            <a:ext cx="2609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Moderate</a:t>
            </a:r>
            <a:r>
              <a:rPr b="1" lang="en" sz="1900">
                <a:solidFill>
                  <a:schemeClr val="dk1"/>
                </a:solidFill>
                <a:latin typeface="Montserrat"/>
                <a:ea typeface="Montserrat"/>
                <a:cs typeface="Montserrat"/>
                <a:sym typeface="Montserrat"/>
              </a:rPr>
              <a:t>: </a:t>
            </a:r>
            <a:r>
              <a:rPr lang="en" sz="1900">
                <a:solidFill>
                  <a:schemeClr val="dk1"/>
                </a:solidFill>
                <a:latin typeface="Montserrat"/>
                <a:ea typeface="Montserrat"/>
                <a:cs typeface="Montserrat"/>
                <a:sym typeface="Montserrat"/>
              </a:rPr>
              <a:t>add story to playlist</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p:txBody>
      </p:sp>
      <p:sp>
        <p:nvSpPr>
          <p:cNvPr id="625" name="Google Shape;625;p85"/>
          <p:cNvSpPr txBox="1"/>
          <p:nvPr/>
        </p:nvSpPr>
        <p:spPr>
          <a:xfrm>
            <a:off x="6142875" y="2477725"/>
            <a:ext cx="2609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Montserrat"/>
                <a:ea typeface="Montserrat"/>
                <a:cs typeface="Montserrat"/>
                <a:sym typeface="Montserrat"/>
              </a:rPr>
              <a:t>Complex</a:t>
            </a:r>
            <a:r>
              <a:rPr b="1" lang="en" sz="1900">
                <a:solidFill>
                  <a:schemeClr val="dk1"/>
                </a:solidFill>
                <a:latin typeface="Montserrat"/>
                <a:ea typeface="Montserrat"/>
                <a:cs typeface="Montserrat"/>
                <a:sym typeface="Montserrat"/>
              </a:rPr>
              <a:t>: </a:t>
            </a:r>
            <a:r>
              <a:rPr lang="en" sz="1900">
                <a:solidFill>
                  <a:schemeClr val="dk1"/>
                </a:solidFill>
                <a:latin typeface="Montserrat"/>
                <a:ea typeface="Montserrat"/>
                <a:cs typeface="Montserrat"/>
                <a:sym typeface="Montserrat"/>
              </a:rPr>
              <a:t>record your own story</a:t>
            </a:r>
            <a:endParaRPr sz="19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900">
              <a:solidFill>
                <a:schemeClr val="dk1"/>
              </a:solidFill>
              <a:latin typeface="Montserrat"/>
              <a:ea typeface="Montserrat"/>
              <a:cs typeface="Montserrat"/>
              <a:sym typeface="Montserrat"/>
            </a:endParaRPr>
          </a:p>
        </p:txBody>
      </p:sp>
      <p:grpSp>
        <p:nvGrpSpPr>
          <p:cNvPr id="626" name="Google Shape;626;p85"/>
          <p:cNvGrpSpPr/>
          <p:nvPr/>
        </p:nvGrpSpPr>
        <p:grpSpPr>
          <a:xfrm>
            <a:off x="593721" y="2079482"/>
            <a:ext cx="2028715" cy="398254"/>
            <a:chOff x="3558802" y="4011427"/>
            <a:chExt cx="1866000" cy="111300"/>
          </a:xfrm>
        </p:grpSpPr>
        <p:sp>
          <p:nvSpPr>
            <p:cNvPr id="627" name="Google Shape;627;p85"/>
            <p:cNvSpPr/>
            <p:nvPr/>
          </p:nvSpPr>
          <p:spPr>
            <a:xfrm flipH="1" rot="5400000">
              <a:off x="4436152" y="3134077"/>
              <a:ext cx="111300" cy="1866000"/>
            </a:xfrm>
            <a:prstGeom prst="round2SameRect">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5"/>
            <p:cNvSpPr/>
            <p:nvPr/>
          </p:nvSpPr>
          <p:spPr>
            <a:xfrm flipH="1" rot="5400000">
              <a:off x="4161267" y="3414078"/>
              <a:ext cx="107100" cy="1304700"/>
            </a:xfrm>
            <a:prstGeom prst="round2SameRect">
              <a:avLst>
                <a:gd fmla="val 50000" name="adj1"/>
                <a:gd fmla="val 50000" name="adj2"/>
              </a:avLst>
            </a:prstGeom>
            <a:solidFill>
              <a:srgbClr val="00C3B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85"/>
          <p:cNvGrpSpPr/>
          <p:nvPr/>
        </p:nvGrpSpPr>
        <p:grpSpPr>
          <a:xfrm>
            <a:off x="3368296" y="2079482"/>
            <a:ext cx="2028715" cy="398254"/>
            <a:chOff x="3558802" y="4011427"/>
            <a:chExt cx="1866000" cy="111300"/>
          </a:xfrm>
        </p:grpSpPr>
        <p:sp>
          <p:nvSpPr>
            <p:cNvPr id="630" name="Google Shape;630;p85"/>
            <p:cNvSpPr/>
            <p:nvPr/>
          </p:nvSpPr>
          <p:spPr>
            <a:xfrm flipH="1" rot="5400000">
              <a:off x="4436152" y="3134077"/>
              <a:ext cx="111300" cy="1866000"/>
            </a:xfrm>
            <a:prstGeom prst="round2SameRect">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5"/>
            <p:cNvSpPr/>
            <p:nvPr/>
          </p:nvSpPr>
          <p:spPr>
            <a:xfrm flipH="1" rot="5400000">
              <a:off x="3890824" y="3684251"/>
              <a:ext cx="106500" cy="763500"/>
            </a:xfrm>
            <a:prstGeom prst="round2SameRect">
              <a:avLst>
                <a:gd fmla="val 50000" name="adj1"/>
                <a:gd fmla="val 50000" name="adj2"/>
              </a:avLst>
            </a:prstGeom>
            <a:solidFill>
              <a:srgbClr val="00C3B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85"/>
          <p:cNvGrpSpPr/>
          <p:nvPr/>
        </p:nvGrpSpPr>
        <p:grpSpPr>
          <a:xfrm>
            <a:off x="6216871" y="2073487"/>
            <a:ext cx="2028715" cy="404249"/>
            <a:chOff x="3558802" y="4009751"/>
            <a:chExt cx="1866000" cy="112975"/>
          </a:xfrm>
        </p:grpSpPr>
        <p:sp>
          <p:nvSpPr>
            <p:cNvPr id="633" name="Google Shape;633;p85"/>
            <p:cNvSpPr/>
            <p:nvPr/>
          </p:nvSpPr>
          <p:spPr>
            <a:xfrm flipH="1" rot="5400000">
              <a:off x="4436152" y="3134077"/>
              <a:ext cx="111300" cy="1866000"/>
            </a:xfrm>
            <a:prstGeom prst="round2SameRect">
              <a:avLst>
                <a:gd fmla="val 50000" name="adj1"/>
                <a:gd fmla="val 5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5"/>
            <p:cNvSpPr/>
            <p:nvPr/>
          </p:nvSpPr>
          <p:spPr>
            <a:xfrm flipH="1" rot="5400000">
              <a:off x="4290903" y="3281651"/>
              <a:ext cx="109500" cy="1565700"/>
            </a:xfrm>
            <a:prstGeom prst="round2SameRect">
              <a:avLst>
                <a:gd fmla="val 50000" name="adj1"/>
                <a:gd fmla="val 50000" name="adj2"/>
              </a:avLst>
            </a:prstGeom>
            <a:solidFill>
              <a:srgbClr val="00C3B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85"/>
          <p:cNvSpPr txBox="1"/>
          <p:nvPr/>
        </p:nvSpPr>
        <p:spPr>
          <a:xfrm>
            <a:off x="1311100" y="1512800"/>
            <a:ext cx="73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70%</a:t>
            </a:r>
            <a:endParaRPr b="1" sz="2000">
              <a:latin typeface="Montserrat"/>
              <a:ea typeface="Montserrat"/>
              <a:cs typeface="Montserrat"/>
              <a:sym typeface="Montserrat"/>
            </a:endParaRPr>
          </a:p>
        </p:txBody>
      </p:sp>
      <p:sp>
        <p:nvSpPr>
          <p:cNvPr id="636" name="Google Shape;636;p85"/>
          <p:cNvSpPr txBox="1"/>
          <p:nvPr/>
        </p:nvSpPr>
        <p:spPr>
          <a:xfrm>
            <a:off x="4012900" y="1512800"/>
            <a:ext cx="73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3</a:t>
            </a:r>
            <a:r>
              <a:rPr b="1" lang="en" sz="2000">
                <a:latin typeface="Montserrat"/>
                <a:ea typeface="Montserrat"/>
                <a:cs typeface="Montserrat"/>
                <a:sym typeface="Montserrat"/>
              </a:rPr>
              <a:t>0%</a:t>
            </a:r>
            <a:endParaRPr b="1" sz="2000">
              <a:latin typeface="Montserrat"/>
              <a:ea typeface="Montserrat"/>
              <a:cs typeface="Montserrat"/>
              <a:sym typeface="Montserrat"/>
            </a:endParaRPr>
          </a:p>
        </p:txBody>
      </p:sp>
      <p:sp>
        <p:nvSpPr>
          <p:cNvPr id="637" name="Google Shape;637;p85"/>
          <p:cNvSpPr txBox="1"/>
          <p:nvPr/>
        </p:nvSpPr>
        <p:spPr>
          <a:xfrm>
            <a:off x="6861475" y="1512800"/>
            <a:ext cx="84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Montserrat"/>
                <a:ea typeface="Montserrat"/>
                <a:cs typeface="Montserrat"/>
                <a:sym typeface="Montserrat"/>
              </a:rPr>
              <a:t>9</a:t>
            </a:r>
            <a:r>
              <a:rPr b="1" lang="en" sz="2000">
                <a:latin typeface="Montserrat"/>
                <a:ea typeface="Montserrat"/>
                <a:cs typeface="Montserrat"/>
                <a:sym typeface="Montserrat"/>
              </a:rPr>
              <a:t>0%</a:t>
            </a:r>
            <a:endParaRPr b="1" sz="2000">
              <a:latin typeface="Montserrat"/>
              <a:ea typeface="Montserrat"/>
              <a:cs typeface="Montserrat"/>
              <a:sym typeface="Montserrat"/>
            </a:endParaRPr>
          </a:p>
        </p:txBody>
      </p:sp>
      <p:grpSp>
        <p:nvGrpSpPr>
          <p:cNvPr id="638" name="Google Shape;638;p85"/>
          <p:cNvGrpSpPr/>
          <p:nvPr/>
        </p:nvGrpSpPr>
        <p:grpSpPr>
          <a:xfrm>
            <a:off x="6764750" y="3526553"/>
            <a:ext cx="1042439" cy="1042439"/>
            <a:chOff x="1487200" y="4993750"/>
            <a:chExt cx="483125" cy="483125"/>
          </a:xfrm>
        </p:grpSpPr>
        <p:sp>
          <p:nvSpPr>
            <p:cNvPr id="639" name="Google Shape;639;p85"/>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 name="Google Shape;640;p85"/>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 name="Google Shape;641;p85"/>
          <p:cNvGrpSpPr/>
          <p:nvPr/>
        </p:nvGrpSpPr>
        <p:grpSpPr>
          <a:xfrm>
            <a:off x="1084796" y="3526559"/>
            <a:ext cx="1046545" cy="1042439"/>
            <a:chOff x="2081650" y="4993750"/>
            <a:chExt cx="483125" cy="483125"/>
          </a:xfrm>
        </p:grpSpPr>
        <p:sp>
          <p:nvSpPr>
            <p:cNvPr id="642" name="Google Shape;642;p85"/>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 name="Google Shape;643;p85"/>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 name="Google Shape;644;p85"/>
          <p:cNvGrpSpPr/>
          <p:nvPr/>
        </p:nvGrpSpPr>
        <p:grpSpPr>
          <a:xfrm>
            <a:off x="3859371" y="3526559"/>
            <a:ext cx="1046545" cy="1042439"/>
            <a:chOff x="2081650" y="4993750"/>
            <a:chExt cx="483125" cy="483125"/>
          </a:xfrm>
        </p:grpSpPr>
        <p:sp>
          <p:nvSpPr>
            <p:cNvPr id="645" name="Google Shape;645;p85"/>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 name="Google Shape;646;p85"/>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6"/>
          <p:cNvSpPr txBox="1"/>
          <p:nvPr>
            <p:ph type="title"/>
          </p:nvPr>
        </p:nvSpPr>
        <p:spPr>
          <a:xfrm>
            <a:off x="997875" y="387600"/>
            <a:ext cx="7425900" cy="59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SIMPLE:</a:t>
            </a:r>
            <a:r>
              <a:rPr lang="en" sz="2800">
                <a:solidFill>
                  <a:srgbClr val="000000"/>
                </a:solidFill>
                <a:latin typeface="Montserrat"/>
                <a:ea typeface="Montserrat"/>
                <a:cs typeface="Montserrat"/>
                <a:sym typeface="Montserrat"/>
              </a:rPr>
              <a:t> Find and Listen to a Story</a:t>
            </a:r>
            <a:endParaRPr sz="2800">
              <a:solidFill>
                <a:srgbClr val="000000"/>
              </a:solidFill>
              <a:latin typeface="Montserrat"/>
              <a:ea typeface="Montserrat"/>
              <a:cs typeface="Montserrat"/>
              <a:sym typeface="Montserrat"/>
            </a:endParaRPr>
          </a:p>
        </p:txBody>
      </p:sp>
      <p:sp>
        <p:nvSpPr>
          <p:cNvPr id="652" name="Google Shape;652;p86"/>
          <p:cNvSpPr txBox="1"/>
          <p:nvPr/>
        </p:nvSpPr>
        <p:spPr>
          <a:xfrm>
            <a:off x="589200" y="1444088"/>
            <a:ext cx="28884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Map API is functional and contains stories</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Layout of story list page (in revision)</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Layout of listening page (in revision)</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Need to implement / store audio (firebase)</a:t>
            </a:r>
            <a:endParaRPr sz="2000">
              <a:latin typeface="Montserrat"/>
              <a:ea typeface="Montserrat"/>
              <a:cs typeface="Montserrat"/>
              <a:sym typeface="Montserrat"/>
            </a:endParaRPr>
          </a:p>
        </p:txBody>
      </p:sp>
      <p:pic>
        <p:nvPicPr>
          <p:cNvPr id="653" name="Google Shape;653;p86"/>
          <p:cNvPicPr preferRelativeResize="0"/>
          <p:nvPr/>
        </p:nvPicPr>
        <p:blipFill>
          <a:blip r:embed="rId3">
            <a:alphaModFix/>
          </a:blip>
          <a:stretch>
            <a:fillRect/>
          </a:stretch>
        </p:blipFill>
        <p:spPr>
          <a:xfrm>
            <a:off x="3634512" y="1589338"/>
            <a:ext cx="1604650" cy="3280399"/>
          </a:xfrm>
          <a:prstGeom prst="rect">
            <a:avLst/>
          </a:prstGeom>
          <a:noFill/>
          <a:ln>
            <a:noFill/>
          </a:ln>
        </p:spPr>
      </p:pic>
      <p:pic>
        <p:nvPicPr>
          <p:cNvPr id="654" name="Google Shape;654;p86"/>
          <p:cNvPicPr preferRelativeResize="0"/>
          <p:nvPr/>
        </p:nvPicPr>
        <p:blipFill>
          <a:blip r:embed="rId4">
            <a:alphaModFix/>
          </a:blip>
          <a:stretch>
            <a:fillRect/>
          </a:stretch>
        </p:blipFill>
        <p:spPr>
          <a:xfrm>
            <a:off x="5396063" y="1556600"/>
            <a:ext cx="1647692" cy="3345851"/>
          </a:xfrm>
          <a:prstGeom prst="rect">
            <a:avLst/>
          </a:prstGeom>
          <a:noFill/>
          <a:ln>
            <a:noFill/>
          </a:ln>
        </p:spPr>
      </p:pic>
      <p:pic>
        <p:nvPicPr>
          <p:cNvPr id="655" name="Google Shape;655;p86"/>
          <p:cNvPicPr preferRelativeResize="0"/>
          <p:nvPr/>
        </p:nvPicPr>
        <p:blipFill>
          <a:blip r:embed="rId5">
            <a:alphaModFix/>
          </a:blip>
          <a:stretch>
            <a:fillRect/>
          </a:stretch>
        </p:blipFill>
        <p:spPr>
          <a:xfrm>
            <a:off x="7200650" y="1532413"/>
            <a:ext cx="1604649" cy="3394229"/>
          </a:xfrm>
          <a:prstGeom prst="rect">
            <a:avLst/>
          </a:prstGeom>
          <a:noFill/>
          <a:ln>
            <a:noFill/>
          </a:ln>
        </p:spPr>
      </p:pic>
      <p:cxnSp>
        <p:nvCxnSpPr>
          <p:cNvPr id="656" name="Google Shape;656;p86"/>
          <p:cNvCxnSpPr/>
          <p:nvPr/>
        </p:nvCxnSpPr>
        <p:spPr>
          <a:xfrm>
            <a:off x="4467525" y="2317525"/>
            <a:ext cx="1241400" cy="332700"/>
          </a:xfrm>
          <a:prstGeom prst="straightConnector1">
            <a:avLst/>
          </a:prstGeom>
          <a:noFill/>
          <a:ln cap="flat" cmpd="sng" w="38100">
            <a:solidFill>
              <a:srgbClr val="00C3B1"/>
            </a:solidFill>
            <a:prstDash val="solid"/>
            <a:round/>
            <a:headEnd len="med" w="med" type="none"/>
            <a:tailEnd len="med" w="med" type="triangle"/>
          </a:ln>
        </p:spPr>
      </p:cxnSp>
      <p:cxnSp>
        <p:nvCxnSpPr>
          <p:cNvPr id="657" name="Google Shape;657;p86"/>
          <p:cNvCxnSpPr/>
          <p:nvPr/>
        </p:nvCxnSpPr>
        <p:spPr>
          <a:xfrm flipH="1" rot="10800000">
            <a:off x="6573700" y="3525900"/>
            <a:ext cx="931200" cy="598500"/>
          </a:xfrm>
          <a:prstGeom prst="straightConnector1">
            <a:avLst/>
          </a:prstGeom>
          <a:noFill/>
          <a:ln cap="flat" cmpd="sng" w="38100">
            <a:solidFill>
              <a:srgbClr val="00C3B1"/>
            </a:solidFill>
            <a:prstDash val="solid"/>
            <a:round/>
            <a:headEnd len="med" w="med" type="none"/>
            <a:tailEnd len="med" w="med" type="triangle"/>
          </a:ln>
        </p:spPr>
      </p:cxnSp>
      <p:grpSp>
        <p:nvGrpSpPr>
          <p:cNvPr id="658" name="Google Shape;658;p86"/>
          <p:cNvGrpSpPr/>
          <p:nvPr/>
        </p:nvGrpSpPr>
        <p:grpSpPr>
          <a:xfrm>
            <a:off x="124014" y="1589211"/>
            <a:ext cx="465104" cy="480661"/>
            <a:chOff x="1487200" y="4993750"/>
            <a:chExt cx="483125" cy="483125"/>
          </a:xfrm>
        </p:grpSpPr>
        <p:sp>
          <p:nvSpPr>
            <p:cNvPr id="659" name="Google Shape;659;p86"/>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 name="Google Shape;660;p86"/>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7"/>
          <p:cNvSpPr txBox="1"/>
          <p:nvPr>
            <p:ph type="title"/>
          </p:nvPr>
        </p:nvSpPr>
        <p:spPr>
          <a:xfrm>
            <a:off x="1266275" y="3876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MODERATE</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Create a Playlist</a:t>
            </a:r>
            <a:endParaRPr sz="2800">
              <a:solidFill>
                <a:srgbClr val="000000"/>
              </a:solidFill>
              <a:latin typeface="Montserrat"/>
              <a:ea typeface="Montserrat"/>
              <a:cs typeface="Montserrat"/>
              <a:sym typeface="Montserrat"/>
            </a:endParaRPr>
          </a:p>
        </p:txBody>
      </p:sp>
      <p:sp>
        <p:nvSpPr>
          <p:cNvPr id="666" name="Google Shape;666;p87"/>
          <p:cNvSpPr txBox="1"/>
          <p:nvPr/>
        </p:nvSpPr>
        <p:spPr>
          <a:xfrm>
            <a:off x="667625" y="1443050"/>
            <a:ext cx="39048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Layout of playlists is primarily complete</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Onboarding Process</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Need to implement:</a:t>
            </a:r>
            <a:endParaRPr sz="2000">
              <a:latin typeface="Montserrat"/>
              <a:ea typeface="Montserrat"/>
              <a:cs typeface="Montserrat"/>
              <a:sym typeface="Montserrat"/>
            </a:endParaRPr>
          </a:p>
          <a:p>
            <a:pPr indent="-355600" lvl="0" marL="457200" rtl="0" algn="l">
              <a:lnSpc>
                <a:spcPct val="150000"/>
              </a:lnSpc>
              <a:spcBef>
                <a:spcPts val="0"/>
              </a:spcBef>
              <a:spcAft>
                <a:spcPts val="0"/>
              </a:spcAft>
              <a:buClr>
                <a:schemeClr val="dk2"/>
              </a:buClr>
              <a:buSzPts val="2000"/>
              <a:buFont typeface="Montserrat"/>
              <a:buChar char="■"/>
            </a:pPr>
            <a:r>
              <a:rPr lang="en" sz="2000">
                <a:solidFill>
                  <a:schemeClr val="dk2"/>
                </a:solidFill>
                <a:latin typeface="Montserrat"/>
                <a:ea typeface="Montserrat"/>
                <a:cs typeface="Montserrat"/>
                <a:sym typeface="Montserrat"/>
              </a:rPr>
              <a:t>MapView</a:t>
            </a:r>
            <a:endParaRPr sz="2000">
              <a:solidFill>
                <a:schemeClr val="dk2"/>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2"/>
              </a:buClr>
              <a:buSzPts val="2000"/>
              <a:buFont typeface="Montserrat"/>
              <a:buChar char="■"/>
            </a:pPr>
            <a:r>
              <a:rPr lang="en" sz="2000">
                <a:solidFill>
                  <a:schemeClr val="dk2"/>
                </a:solidFill>
                <a:latin typeface="Montserrat"/>
                <a:ea typeface="Montserrat"/>
                <a:cs typeface="Montserrat"/>
                <a:sym typeface="Montserrat"/>
              </a:rPr>
              <a:t>Playlist Popup</a:t>
            </a:r>
            <a:endParaRPr sz="2000">
              <a:solidFill>
                <a:schemeClr val="dk2"/>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2"/>
              </a:buClr>
              <a:buSzPts val="2000"/>
              <a:buFont typeface="Montserrat"/>
              <a:buChar char="■"/>
            </a:pPr>
            <a:r>
              <a:rPr lang="en" sz="2000">
                <a:solidFill>
                  <a:schemeClr val="dk2"/>
                </a:solidFill>
                <a:latin typeface="Montserrat"/>
                <a:ea typeface="Montserrat"/>
                <a:cs typeface="Montserrat"/>
                <a:sym typeface="Montserrat"/>
              </a:rPr>
              <a:t>Firebase for Storage</a:t>
            </a:r>
            <a:endParaRPr sz="2000">
              <a:solidFill>
                <a:schemeClr val="dk2"/>
              </a:solidFill>
              <a:latin typeface="Montserrat"/>
              <a:ea typeface="Montserrat"/>
              <a:cs typeface="Montserrat"/>
              <a:sym typeface="Montserrat"/>
            </a:endParaRPr>
          </a:p>
          <a:p>
            <a:pPr indent="0" lvl="0" marL="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p:txBody>
      </p:sp>
      <p:pic>
        <p:nvPicPr>
          <p:cNvPr id="667" name="Google Shape;667;p87"/>
          <p:cNvPicPr preferRelativeResize="0"/>
          <p:nvPr/>
        </p:nvPicPr>
        <p:blipFill>
          <a:blip r:embed="rId3">
            <a:alphaModFix/>
          </a:blip>
          <a:stretch>
            <a:fillRect/>
          </a:stretch>
        </p:blipFill>
        <p:spPr>
          <a:xfrm>
            <a:off x="4861675" y="1499724"/>
            <a:ext cx="1604675" cy="3380927"/>
          </a:xfrm>
          <a:prstGeom prst="rect">
            <a:avLst/>
          </a:prstGeom>
          <a:noFill/>
          <a:ln>
            <a:noFill/>
          </a:ln>
        </p:spPr>
      </p:pic>
      <p:pic>
        <p:nvPicPr>
          <p:cNvPr id="668" name="Google Shape;668;p87"/>
          <p:cNvPicPr preferRelativeResize="0"/>
          <p:nvPr/>
        </p:nvPicPr>
        <p:blipFill>
          <a:blip r:embed="rId4">
            <a:alphaModFix/>
          </a:blip>
          <a:stretch>
            <a:fillRect/>
          </a:stretch>
        </p:blipFill>
        <p:spPr>
          <a:xfrm>
            <a:off x="6709912" y="1499725"/>
            <a:ext cx="1714064" cy="3380923"/>
          </a:xfrm>
          <a:prstGeom prst="rect">
            <a:avLst/>
          </a:prstGeom>
          <a:noFill/>
          <a:ln>
            <a:noFill/>
          </a:ln>
        </p:spPr>
      </p:pic>
      <p:grpSp>
        <p:nvGrpSpPr>
          <p:cNvPr id="669" name="Google Shape;669;p87"/>
          <p:cNvGrpSpPr/>
          <p:nvPr/>
        </p:nvGrpSpPr>
        <p:grpSpPr>
          <a:xfrm>
            <a:off x="124014" y="1589211"/>
            <a:ext cx="465104" cy="480661"/>
            <a:chOff x="1487200" y="4993750"/>
            <a:chExt cx="483125" cy="483125"/>
          </a:xfrm>
        </p:grpSpPr>
        <p:sp>
          <p:nvSpPr>
            <p:cNvPr id="670" name="Google Shape;670;p87"/>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 name="Google Shape;671;p87"/>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 name="Google Shape;672;p87"/>
          <p:cNvGrpSpPr/>
          <p:nvPr/>
        </p:nvGrpSpPr>
        <p:grpSpPr>
          <a:xfrm>
            <a:off x="124014" y="2379636"/>
            <a:ext cx="465104" cy="480661"/>
            <a:chOff x="1487200" y="4993750"/>
            <a:chExt cx="483125" cy="483125"/>
          </a:xfrm>
        </p:grpSpPr>
        <p:sp>
          <p:nvSpPr>
            <p:cNvPr id="673" name="Google Shape;673;p87"/>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 name="Google Shape;674;p87"/>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8"/>
          <p:cNvSpPr txBox="1"/>
          <p:nvPr>
            <p:ph type="title"/>
          </p:nvPr>
        </p:nvSpPr>
        <p:spPr>
          <a:xfrm>
            <a:off x="1266275" y="3876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COMPLEX</a:t>
            </a:r>
            <a:r>
              <a:rPr b="1" lang="en" sz="2800">
                <a:solidFill>
                  <a:srgbClr val="000000"/>
                </a:solidFill>
                <a:latin typeface="Montserrat"/>
                <a:ea typeface="Montserrat"/>
                <a:cs typeface="Montserrat"/>
                <a:sym typeface="Montserrat"/>
              </a:rPr>
              <a:t>: </a:t>
            </a:r>
            <a:r>
              <a:rPr lang="en" sz="2800">
                <a:solidFill>
                  <a:srgbClr val="000000"/>
                </a:solidFill>
                <a:latin typeface="Montserrat"/>
                <a:ea typeface="Montserrat"/>
                <a:cs typeface="Montserrat"/>
                <a:sym typeface="Montserrat"/>
              </a:rPr>
              <a:t>Record a Story</a:t>
            </a:r>
            <a:endParaRPr sz="2800">
              <a:solidFill>
                <a:srgbClr val="000000"/>
              </a:solidFill>
              <a:latin typeface="Montserrat"/>
              <a:ea typeface="Montserrat"/>
              <a:cs typeface="Montserrat"/>
              <a:sym typeface="Montserrat"/>
            </a:endParaRPr>
          </a:p>
        </p:txBody>
      </p:sp>
      <p:sp>
        <p:nvSpPr>
          <p:cNvPr id="680" name="Google Shape;680;p88"/>
          <p:cNvSpPr txBox="1"/>
          <p:nvPr/>
        </p:nvSpPr>
        <p:spPr>
          <a:xfrm>
            <a:off x="743825" y="1519250"/>
            <a:ext cx="34992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Layout of pages is complete</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Can take and </a:t>
            </a:r>
            <a:r>
              <a:rPr lang="en" sz="2000">
                <a:latin typeface="Montserrat"/>
                <a:ea typeface="Montserrat"/>
                <a:cs typeface="Montserrat"/>
                <a:sym typeface="Montserrat"/>
              </a:rPr>
              <a:t>upload</a:t>
            </a:r>
            <a:r>
              <a:rPr lang="en" sz="2000">
                <a:latin typeface="Montserrat"/>
                <a:ea typeface="Montserrat"/>
                <a:cs typeface="Montserrat"/>
                <a:sym typeface="Montserrat"/>
              </a:rPr>
              <a:t> pictures</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 sz="2000">
                <a:latin typeface="Montserrat"/>
                <a:ea typeface="Montserrat"/>
                <a:cs typeface="Montserrat"/>
                <a:sym typeface="Montserrat"/>
              </a:rPr>
              <a:t>Need to implement:</a:t>
            </a:r>
            <a:endParaRPr sz="2000">
              <a:latin typeface="Montserrat"/>
              <a:ea typeface="Montserrat"/>
              <a:cs typeface="Montserrat"/>
              <a:sym typeface="Montserrat"/>
            </a:endParaRPr>
          </a:p>
          <a:p>
            <a:pPr indent="-355600" lvl="0" marL="457200" rtl="0" algn="l">
              <a:lnSpc>
                <a:spcPct val="150000"/>
              </a:lnSpc>
              <a:spcBef>
                <a:spcPts val="0"/>
              </a:spcBef>
              <a:spcAft>
                <a:spcPts val="0"/>
              </a:spcAft>
              <a:buClr>
                <a:schemeClr val="dk2"/>
              </a:buClr>
              <a:buSzPts val="2000"/>
              <a:buFont typeface="Montserrat"/>
              <a:buChar char="■"/>
            </a:pPr>
            <a:r>
              <a:rPr lang="en" sz="2000">
                <a:solidFill>
                  <a:schemeClr val="dk2"/>
                </a:solidFill>
                <a:latin typeface="Montserrat"/>
                <a:ea typeface="Montserrat"/>
                <a:cs typeface="Montserrat"/>
                <a:sym typeface="Montserrat"/>
              </a:rPr>
              <a:t>Audio</a:t>
            </a:r>
            <a:endParaRPr sz="2000">
              <a:solidFill>
                <a:schemeClr val="dk2"/>
              </a:solidFill>
              <a:latin typeface="Montserrat"/>
              <a:ea typeface="Montserrat"/>
              <a:cs typeface="Montserrat"/>
              <a:sym typeface="Montserrat"/>
            </a:endParaRPr>
          </a:p>
          <a:p>
            <a:pPr indent="-355600" lvl="0" marL="457200" rtl="0" algn="l">
              <a:lnSpc>
                <a:spcPct val="150000"/>
              </a:lnSpc>
              <a:spcBef>
                <a:spcPts val="0"/>
              </a:spcBef>
              <a:spcAft>
                <a:spcPts val="0"/>
              </a:spcAft>
              <a:buClr>
                <a:schemeClr val="dk2"/>
              </a:buClr>
              <a:buSzPts val="2000"/>
              <a:buFont typeface="Montserrat"/>
              <a:buChar char="■"/>
            </a:pPr>
            <a:r>
              <a:rPr lang="en" sz="2000">
                <a:solidFill>
                  <a:schemeClr val="dk2"/>
                </a:solidFill>
                <a:latin typeface="Montserrat"/>
                <a:ea typeface="Montserrat"/>
                <a:cs typeface="Montserrat"/>
                <a:sym typeface="Montserrat"/>
              </a:rPr>
              <a:t>MapView for </a:t>
            </a:r>
            <a:r>
              <a:rPr lang="en" sz="2000">
                <a:solidFill>
                  <a:schemeClr val="dk2"/>
                </a:solidFill>
                <a:latin typeface="Montserrat"/>
                <a:ea typeface="Montserrat"/>
                <a:cs typeface="Montserrat"/>
                <a:sym typeface="Montserrat"/>
              </a:rPr>
              <a:t>confirmation</a:t>
            </a:r>
            <a:r>
              <a:rPr lang="en" sz="2000">
                <a:solidFill>
                  <a:schemeClr val="dk2"/>
                </a:solidFill>
                <a:latin typeface="Montserrat"/>
                <a:ea typeface="Montserrat"/>
                <a:cs typeface="Montserrat"/>
                <a:sym typeface="Montserrat"/>
              </a:rPr>
              <a:t> page</a:t>
            </a:r>
            <a:endParaRPr sz="2000">
              <a:latin typeface="Montserrat"/>
              <a:ea typeface="Montserrat"/>
              <a:cs typeface="Montserrat"/>
              <a:sym typeface="Montserrat"/>
            </a:endParaRPr>
          </a:p>
        </p:txBody>
      </p:sp>
      <p:grpSp>
        <p:nvGrpSpPr>
          <p:cNvPr id="681" name="Google Shape;681;p88"/>
          <p:cNvGrpSpPr/>
          <p:nvPr/>
        </p:nvGrpSpPr>
        <p:grpSpPr>
          <a:xfrm>
            <a:off x="218064" y="1560836"/>
            <a:ext cx="465104" cy="480661"/>
            <a:chOff x="1487200" y="4993750"/>
            <a:chExt cx="483125" cy="483125"/>
          </a:xfrm>
        </p:grpSpPr>
        <p:sp>
          <p:nvSpPr>
            <p:cNvPr id="682" name="Google Shape;682;p88"/>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 name="Google Shape;683;p88"/>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 name="Google Shape;684;p88"/>
          <p:cNvGrpSpPr/>
          <p:nvPr/>
        </p:nvGrpSpPr>
        <p:grpSpPr>
          <a:xfrm>
            <a:off x="218064" y="2538686"/>
            <a:ext cx="465104" cy="480661"/>
            <a:chOff x="1487200" y="4993750"/>
            <a:chExt cx="483125" cy="483125"/>
          </a:xfrm>
        </p:grpSpPr>
        <p:sp>
          <p:nvSpPr>
            <p:cNvPr id="685" name="Google Shape;685;p88"/>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 name="Google Shape;686;p88"/>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687" name="Google Shape;687;p88"/>
          <p:cNvPicPr preferRelativeResize="0"/>
          <p:nvPr/>
        </p:nvPicPr>
        <p:blipFill>
          <a:blip r:embed="rId3">
            <a:alphaModFix/>
          </a:blip>
          <a:stretch>
            <a:fillRect/>
          </a:stretch>
        </p:blipFill>
        <p:spPr>
          <a:xfrm>
            <a:off x="3887175" y="1566254"/>
            <a:ext cx="1477825" cy="3181349"/>
          </a:xfrm>
          <a:prstGeom prst="rect">
            <a:avLst/>
          </a:prstGeom>
          <a:noFill/>
          <a:ln>
            <a:noFill/>
          </a:ln>
        </p:spPr>
      </p:pic>
      <p:pic>
        <p:nvPicPr>
          <p:cNvPr id="688" name="Google Shape;688;p88"/>
          <p:cNvPicPr preferRelativeResize="0"/>
          <p:nvPr/>
        </p:nvPicPr>
        <p:blipFill>
          <a:blip r:embed="rId4">
            <a:alphaModFix/>
          </a:blip>
          <a:stretch>
            <a:fillRect/>
          </a:stretch>
        </p:blipFill>
        <p:spPr>
          <a:xfrm>
            <a:off x="5530150" y="1530054"/>
            <a:ext cx="1546331" cy="3253748"/>
          </a:xfrm>
          <a:prstGeom prst="rect">
            <a:avLst/>
          </a:prstGeom>
          <a:noFill/>
          <a:ln>
            <a:noFill/>
          </a:ln>
        </p:spPr>
      </p:pic>
      <p:pic>
        <p:nvPicPr>
          <p:cNvPr id="689" name="Google Shape;689;p88"/>
          <p:cNvPicPr preferRelativeResize="0"/>
          <p:nvPr/>
        </p:nvPicPr>
        <p:blipFill>
          <a:blip r:embed="rId5">
            <a:alphaModFix/>
          </a:blip>
          <a:stretch>
            <a:fillRect/>
          </a:stretch>
        </p:blipFill>
        <p:spPr>
          <a:xfrm>
            <a:off x="7241625" y="1530054"/>
            <a:ext cx="1596901" cy="3253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ph type="title"/>
          </p:nvPr>
        </p:nvSpPr>
        <p:spPr>
          <a:xfrm>
            <a:off x="682550" y="330125"/>
            <a:ext cx="299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Montserrat"/>
                <a:ea typeface="Montserrat"/>
                <a:cs typeface="Montserrat"/>
                <a:sym typeface="Montserrat"/>
              </a:rPr>
              <a:t>OVERVIEW</a:t>
            </a:r>
            <a:endParaRPr b="1" sz="3200">
              <a:latin typeface="Montserrat"/>
              <a:ea typeface="Montserrat"/>
              <a:cs typeface="Montserrat"/>
              <a:sym typeface="Montserrat"/>
            </a:endParaRPr>
          </a:p>
        </p:txBody>
      </p:sp>
      <p:sp>
        <p:nvSpPr>
          <p:cNvPr id="356" name="Google Shape;356;p62"/>
          <p:cNvSpPr txBox="1"/>
          <p:nvPr>
            <p:ph idx="8" type="subTitle"/>
          </p:nvPr>
        </p:nvSpPr>
        <p:spPr>
          <a:xfrm>
            <a:off x="1458075" y="2119450"/>
            <a:ext cx="31701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1. </a:t>
            </a:r>
            <a:r>
              <a:rPr lang="en" sz="2200">
                <a:solidFill>
                  <a:srgbClr val="000000"/>
                </a:solidFill>
              </a:rPr>
              <a:t>INTRODUCTION</a:t>
            </a:r>
            <a:endParaRPr sz="2200">
              <a:solidFill>
                <a:srgbClr val="000000"/>
              </a:solidFill>
            </a:endParaRPr>
          </a:p>
        </p:txBody>
      </p:sp>
      <p:sp>
        <p:nvSpPr>
          <p:cNvPr id="357" name="Google Shape;357;p62"/>
          <p:cNvSpPr/>
          <p:nvPr/>
        </p:nvSpPr>
        <p:spPr>
          <a:xfrm>
            <a:off x="1296288" y="1968150"/>
            <a:ext cx="56114" cy="640100"/>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8" name="Google Shape;358;p62"/>
          <p:cNvSpPr/>
          <p:nvPr/>
        </p:nvSpPr>
        <p:spPr>
          <a:xfrm>
            <a:off x="4769200" y="2595675"/>
            <a:ext cx="654789" cy="74193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2"/>
          <p:cNvSpPr txBox="1"/>
          <p:nvPr>
            <p:ph idx="8" type="subTitle"/>
          </p:nvPr>
        </p:nvSpPr>
        <p:spPr>
          <a:xfrm>
            <a:off x="1458075" y="3323950"/>
            <a:ext cx="25371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2. HEURISTIC EVALUATION AND REVISIONS</a:t>
            </a:r>
            <a:endParaRPr sz="2200">
              <a:solidFill>
                <a:srgbClr val="000000"/>
              </a:solidFill>
            </a:endParaRPr>
          </a:p>
        </p:txBody>
      </p:sp>
      <p:sp>
        <p:nvSpPr>
          <p:cNvPr id="360" name="Google Shape;360;p62"/>
          <p:cNvSpPr/>
          <p:nvPr/>
        </p:nvSpPr>
        <p:spPr>
          <a:xfrm>
            <a:off x="1296288" y="3188500"/>
            <a:ext cx="56114" cy="640100"/>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1" name="Google Shape;361;p62"/>
          <p:cNvSpPr txBox="1"/>
          <p:nvPr>
            <p:ph idx="8" type="subTitle"/>
          </p:nvPr>
        </p:nvSpPr>
        <p:spPr>
          <a:xfrm>
            <a:off x="5725275" y="1738450"/>
            <a:ext cx="31701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3. </a:t>
            </a:r>
            <a:r>
              <a:rPr lang="en" sz="2200">
                <a:solidFill>
                  <a:srgbClr val="000000"/>
                </a:solidFill>
              </a:rPr>
              <a:t>PROTOTYPE IMPLEMENTATION</a:t>
            </a:r>
            <a:endParaRPr sz="2200">
              <a:solidFill>
                <a:srgbClr val="000000"/>
              </a:solidFill>
            </a:endParaRPr>
          </a:p>
        </p:txBody>
      </p:sp>
      <p:sp>
        <p:nvSpPr>
          <p:cNvPr id="362" name="Google Shape;362;p62"/>
          <p:cNvSpPr/>
          <p:nvPr/>
        </p:nvSpPr>
        <p:spPr>
          <a:xfrm>
            <a:off x="5563488" y="1587150"/>
            <a:ext cx="56114" cy="640100"/>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 name="Google Shape;363;p62"/>
          <p:cNvSpPr txBox="1"/>
          <p:nvPr>
            <p:ph idx="8" type="subTitle"/>
          </p:nvPr>
        </p:nvSpPr>
        <p:spPr>
          <a:xfrm>
            <a:off x="5725275" y="2797888"/>
            <a:ext cx="20997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4. </a:t>
            </a:r>
            <a:r>
              <a:rPr lang="en" sz="2200">
                <a:solidFill>
                  <a:srgbClr val="000000"/>
                </a:solidFill>
              </a:rPr>
              <a:t>PROTOTYPE DEMO</a:t>
            </a:r>
            <a:endParaRPr sz="2200">
              <a:solidFill>
                <a:srgbClr val="000000"/>
              </a:solidFill>
            </a:endParaRPr>
          </a:p>
        </p:txBody>
      </p:sp>
      <p:sp>
        <p:nvSpPr>
          <p:cNvPr id="364" name="Google Shape;364;p62"/>
          <p:cNvSpPr txBox="1"/>
          <p:nvPr>
            <p:ph idx="8" type="subTitle"/>
          </p:nvPr>
        </p:nvSpPr>
        <p:spPr>
          <a:xfrm>
            <a:off x="5725275" y="3857350"/>
            <a:ext cx="20997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5. </a:t>
            </a:r>
            <a:r>
              <a:rPr lang="en" sz="2200">
                <a:solidFill>
                  <a:srgbClr val="000000"/>
                </a:solidFill>
              </a:rPr>
              <a:t>SUMMARY</a:t>
            </a:r>
            <a:endParaRPr sz="2200">
              <a:solidFill>
                <a:srgbClr val="000000"/>
              </a:solidFill>
            </a:endParaRPr>
          </a:p>
        </p:txBody>
      </p:sp>
      <p:sp>
        <p:nvSpPr>
          <p:cNvPr id="365" name="Google Shape;365;p62"/>
          <p:cNvSpPr/>
          <p:nvPr/>
        </p:nvSpPr>
        <p:spPr>
          <a:xfrm>
            <a:off x="5563488" y="2646588"/>
            <a:ext cx="56114" cy="640100"/>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 name="Google Shape;366;p62"/>
          <p:cNvSpPr/>
          <p:nvPr/>
        </p:nvSpPr>
        <p:spPr>
          <a:xfrm>
            <a:off x="5563488" y="3721900"/>
            <a:ext cx="56114" cy="640100"/>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367" name="Google Shape;367;p62"/>
          <p:cNvGrpSpPr/>
          <p:nvPr/>
        </p:nvGrpSpPr>
        <p:grpSpPr>
          <a:xfrm>
            <a:off x="535820" y="3157652"/>
            <a:ext cx="654812" cy="670088"/>
            <a:chOff x="6167350" y="2672800"/>
            <a:chExt cx="297750" cy="295375"/>
          </a:xfrm>
        </p:grpSpPr>
        <p:sp>
          <p:nvSpPr>
            <p:cNvPr id="368" name="Google Shape;368;p62"/>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2"/>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2"/>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2"/>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2"/>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62"/>
          <p:cNvSpPr/>
          <p:nvPr/>
        </p:nvSpPr>
        <p:spPr>
          <a:xfrm>
            <a:off x="535825" y="1881476"/>
            <a:ext cx="654806" cy="640070"/>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74" name="Google Shape;374;p62"/>
          <p:cNvGrpSpPr/>
          <p:nvPr/>
        </p:nvGrpSpPr>
        <p:grpSpPr>
          <a:xfrm>
            <a:off x="4769205" y="3706890"/>
            <a:ext cx="720393" cy="670114"/>
            <a:chOff x="-1333975" y="2365850"/>
            <a:chExt cx="292225" cy="293575"/>
          </a:xfrm>
        </p:grpSpPr>
        <p:sp>
          <p:nvSpPr>
            <p:cNvPr id="375" name="Google Shape;375;p62"/>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2"/>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2"/>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2"/>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2"/>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2"/>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2"/>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2"/>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62"/>
          <p:cNvGrpSpPr/>
          <p:nvPr/>
        </p:nvGrpSpPr>
        <p:grpSpPr>
          <a:xfrm>
            <a:off x="4893709" y="1587145"/>
            <a:ext cx="566021" cy="572710"/>
            <a:chOff x="-31889075" y="2658950"/>
            <a:chExt cx="302475" cy="290775"/>
          </a:xfrm>
        </p:grpSpPr>
        <p:sp>
          <p:nvSpPr>
            <p:cNvPr id="384" name="Google Shape;384;p62"/>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2"/>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cxnSp>
        <p:nvCxnSpPr>
          <p:cNvPr id="694" name="Google Shape;694;p89"/>
          <p:cNvCxnSpPr>
            <a:stCxn id="695" idx="2"/>
          </p:cNvCxnSpPr>
          <p:nvPr/>
        </p:nvCxnSpPr>
        <p:spPr>
          <a:xfrm flipH="1">
            <a:off x="1153075" y="3255124"/>
            <a:ext cx="11700" cy="891600"/>
          </a:xfrm>
          <a:prstGeom prst="straightConnector1">
            <a:avLst/>
          </a:prstGeom>
          <a:noFill/>
          <a:ln cap="flat" cmpd="sng" w="38100">
            <a:solidFill>
              <a:schemeClr val="dk2"/>
            </a:solidFill>
            <a:prstDash val="solid"/>
            <a:round/>
            <a:headEnd len="med" w="med" type="none"/>
            <a:tailEnd len="med" w="med" type="none"/>
          </a:ln>
        </p:spPr>
      </p:cxnSp>
      <p:cxnSp>
        <p:nvCxnSpPr>
          <p:cNvPr id="696" name="Google Shape;696;p89"/>
          <p:cNvCxnSpPr>
            <a:stCxn id="697" idx="2"/>
          </p:cNvCxnSpPr>
          <p:nvPr/>
        </p:nvCxnSpPr>
        <p:spPr>
          <a:xfrm>
            <a:off x="6174075" y="1778325"/>
            <a:ext cx="4800" cy="767700"/>
          </a:xfrm>
          <a:prstGeom prst="straightConnector1">
            <a:avLst/>
          </a:prstGeom>
          <a:noFill/>
          <a:ln cap="flat" cmpd="sng" w="38100">
            <a:solidFill>
              <a:schemeClr val="dk2"/>
            </a:solidFill>
            <a:prstDash val="solid"/>
            <a:round/>
            <a:headEnd len="med" w="med" type="none"/>
            <a:tailEnd len="med" w="med" type="none"/>
          </a:ln>
        </p:spPr>
      </p:cxnSp>
      <p:cxnSp>
        <p:nvCxnSpPr>
          <p:cNvPr id="698" name="Google Shape;698;p89"/>
          <p:cNvCxnSpPr>
            <a:endCxn id="699" idx="0"/>
          </p:cNvCxnSpPr>
          <p:nvPr/>
        </p:nvCxnSpPr>
        <p:spPr>
          <a:xfrm flipH="1">
            <a:off x="2826225" y="1795975"/>
            <a:ext cx="6000" cy="673800"/>
          </a:xfrm>
          <a:prstGeom prst="straightConnector1">
            <a:avLst/>
          </a:prstGeom>
          <a:noFill/>
          <a:ln cap="flat" cmpd="sng" w="38100">
            <a:solidFill>
              <a:schemeClr val="dk2"/>
            </a:solidFill>
            <a:prstDash val="solid"/>
            <a:round/>
            <a:headEnd len="med" w="med" type="none"/>
            <a:tailEnd len="med" w="med" type="none"/>
          </a:ln>
        </p:spPr>
      </p:cxnSp>
      <p:sp>
        <p:nvSpPr>
          <p:cNvPr id="700" name="Google Shape;700;p89"/>
          <p:cNvSpPr txBox="1"/>
          <p:nvPr>
            <p:ph type="title"/>
          </p:nvPr>
        </p:nvSpPr>
        <p:spPr>
          <a:xfrm>
            <a:off x="1266275" y="311400"/>
            <a:ext cx="7157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800">
                <a:solidFill>
                  <a:srgbClr val="000000"/>
                </a:solidFill>
                <a:latin typeface="Montserrat"/>
                <a:ea typeface="Montserrat"/>
                <a:cs typeface="Montserrat"/>
                <a:sym typeface="Montserrat"/>
              </a:rPr>
              <a:t>IMPLEMENTATION PLAN</a:t>
            </a:r>
            <a:endParaRPr sz="2800">
              <a:solidFill>
                <a:srgbClr val="000000"/>
              </a:solidFill>
              <a:latin typeface="Montserrat"/>
              <a:ea typeface="Montserrat"/>
              <a:cs typeface="Montserrat"/>
              <a:sym typeface="Montserrat"/>
            </a:endParaRPr>
          </a:p>
        </p:txBody>
      </p:sp>
      <p:cxnSp>
        <p:nvCxnSpPr>
          <p:cNvPr id="701" name="Google Shape;701;p89"/>
          <p:cNvCxnSpPr/>
          <p:nvPr/>
        </p:nvCxnSpPr>
        <p:spPr>
          <a:xfrm>
            <a:off x="146600" y="2862450"/>
            <a:ext cx="8957700" cy="0"/>
          </a:xfrm>
          <a:prstGeom prst="straightConnector1">
            <a:avLst/>
          </a:prstGeom>
          <a:noFill/>
          <a:ln cap="flat" cmpd="sng" w="38100">
            <a:solidFill>
              <a:schemeClr val="dk2"/>
            </a:solidFill>
            <a:prstDash val="dot"/>
            <a:round/>
            <a:headEnd len="med" w="med" type="none"/>
            <a:tailEnd len="med" w="med" type="none"/>
          </a:ln>
        </p:spPr>
      </p:cxnSp>
      <p:sp>
        <p:nvSpPr>
          <p:cNvPr id="702" name="Google Shape;702;p89"/>
          <p:cNvSpPr/>
          <p:nvPr/>
        </p:nvSpPr>
        <p:spPr>
          <a:xfrm>
            <a:off x="599125" y="2343300"/>
            <a:ext cx="1131300" cy="103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9"/>
          <p:cNvSpPr/>
          <p:nvPr/>
        </p:nvSpPr>
        <p:spPr>
          <a:xfrm>
            <a:off x="2235613" y="2343300"/>
            <a:ext cx="1131300" cy="103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9"/>
          <p:cNvSpPr/>
          <p:nvPr/>
        </p:nvSpPr>
        <p:spPr>
          <a:xfrm>
            <a:off x="3922025" y="2343300"/>
            <a:ext cx="1131300" cy="103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9"/>
          <p:cNvSpPr/>
          <p:nvPr/>
        </p:nvSpPr>
        <p:spPr>
          <a:xfrm>
            <a:off x="5608425" y="2343300"/>
            <a:ext cx="1131300" cy="103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9"/>
          <p:cNvSpPr/>
          <p:nvPr/>
        </p:nvSpPr>
        <p:spPr>
          <a:xfrm>
            <a:off x="7294825" y="2343300"/>
            <a:ext cx="1131300" cy="1038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89"/>
          <p:cNvPicPr preferRelativeResize="0"/>
          <p:nvPr/>
        </p:nvPicPr>
        <p:blipFill>
          <a:blip r:embed="rId3">
            <a:alphaModFix/>
          </a:blip>
          <a:stretch>
            <a:fillRect/>
          </a:stretch>
        </p:blipFill>
        <p:spPr>
          <a:xfrm>
            <a:off x="772100" y="2469775"/>
            <a:ext cx="785349" cy="785349"/>
          </a:xfrm>
          <a:prstGeom prst="rect">
            <a:avLst/>
          </a:prstGeom>
          <a:noFill/>
          <a:ln>
            <a:noFill/>
          </a:ln>
        </p:spPr>
      </p:pic>
      <p:pic>
        <p:nvPicPr>
          <p:cNvPr id="707" name="Google Shape;707;p89"/>
          <p:cNvPicPr preferRelativeResize="0"/>
          <p:nvPr/>
        </p:nvPicPr>
        <p:blipFill>
          <a:blip r:embed="rId4">
            <a:alphaModFix/>
          </a:blip>
          <a:stretch>
            <a:fillRect/>
          </a:stretch>
        </p:blipFill>
        <p:spPr>
          <a:xfrm>
            <a:off x="4127425" y="2502200"/>
            <a:ext cx="720499" cy="720499"/>
          </a:xfrm>
          <a:prstGeom prst="rect">
            <a:avLst/>
          </a:prstGeom>
          <a:noFill/>
          <a:ln>
            <a:noFill/>
          </a:ln>
        </p:spPr>
      </p:pic>
      <p:sp>
        <p:nvSpPr>
          <p:cNvPr id="708" name="Google Shape;708;p89"/>
          <p:cNvSpPr txBox="1"/>
          <p:nvPr/>
        </p:nvSpPr>
        <p:spPr>
          <a:xfrm>
            <a:off x="146600" y="4075100"/>
            <a:ext cx="2493000" cy="800400"/>
          </a:xfrm>
          <a:prstGeom prst="rect">
            <a:avLst/>
          </a:prstGeom>
          <a:solidFill>
            <a:srgbClr val="FFFFFF"/>
          </a:solidFill>
          <a:ln cap="flat" cmpd="sng" w="19050">
            <a:solidFill>
              <a:srgbClr val="EBB55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Audio recording &amp; playing</a:t>
            </a:r>
            <a:endParaRPr sz="2000">
              <a:latin typeface="Montserrat"/>
              <a:ea typeface="Montserrat"/>
              <a:cs typeface="Montserrat"/>
              <a:sym typeface="Montserrat"/>
            </a:endParaRPr>
          </a:p>
        </p:txBody>
      </p:sp>
      <p:cxnSp>
        <p:nvCxnSpPr>
          <p:cNvPr id="709" name="Google Shape;709;p89"/>
          <p:cNvCxnSpPr/>
          <p:nvPr/>
        </p:nvCxnSpPr>
        <p:spPr>
          <a:xfrm flipH="1">
            <a:off x="4526300" y="3413650"/>
            <a:ext cx="600" cy="455400"/>
          </a:xfrm>
          <a:prstGeom prst="straightConnector1">
            <a:avLst/>
          </a:prstGeom>
          <a:noFill/>
          <a:ln cap="flat" cmpd="sng" w="38100">
            <a:solidFill>
              <a:schemeClr val="dk2"/>
            </a:solidFill>
            <a:prstDash val="solid"/>
            <a:round/>
            <a:headEnd len="med" w="med" type="none"/>
            <a:tailEnd len="med" w="med" type="none"/>
          </a:ln>
        </p:spPr>
      </p:cxnSp>
      <p:sp>
        <p:nvSpPr>
          <p:cNvPr id="710" name="Google Shape;710;p89"/>
          <p:cNvSpPr txBox="1"/>
          <p:nvPr/>
        </p:nvSpPr>
        <p:spPr>
          <a:xfrm>
            <a:off x="3378950" y="3901100"/>
            <a:ext cx="2493000" cy="1108200"/>
          </a:xfrm>
          <a:prstGeom prst="rect">
            <a:avLst/>
          </a:prstGeom>
          <a:noFill/>
          <a:ln cap="flat" cmpd="sng" w="19050">
            <a:solidFill>
              <a:srgbClr val="EBB55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Storing audio and information  in firebase</a:t>
            </a:r>
            <a:endParaRPr sz="2000">
              <a:latin typeface="Montserrat"/>
              <a:ea typeface="Montserrat"/>
              <a:cs typeface="Montserrat"/>
              <a:sym typeface="Montserrat"/>
            </a:endParaRPr>
          </a:p>
        </p:txBody>
      </p:sp>
      <p:cxnSp>
        <p:nvCxnSpPr>
          <p:cNvPr id="711" name="Google Shape;711;p89"/>
          <p:cNvCxnSpPr/>
          <p:nvPr/>
        </p:nvCxnSpPr>
        <p:spPr>
          <a:xfrm flipH="1">
            <a:off x="7879100" y="3402850"/>
            <a:ext cx="12000" cy="629400"/>
          </a:xfrm>
          <a:prstGeom prst="straightConnector1">
            <a:avLst/>
          </a:prstGeom>
          <a:noFill/>
          <a:ln cap="flat" cmpd="sng" w="38100">
            <a:solidFill>
              <a:schemeClr val="dk2"/>
            </a:solidFill>
            <a:prstDash val="solid"/>
            <a:round/>
            <a:headEnd len="med" w="med" type="none"/>
            <a:tailEnd len="med" w="med" type="none"/>
          </a:ln>
        </p:spPr>
      </p:cxnSp>
      <p:sp>
        <p:nvSpPr>
          <p:cNvPr id="712" name="Google Shape;712;p89"/>
          <p:cNvSpPr txBox="1"/>
          <p:nvPr/>
        </p:nvSpPr>
        <p:spPr>
          <a:xfrm>
            <a:off x="6395000" y="4075100"/>
            <a:ext cx="2709300" cy="800400"/>
          </a:xfrm>
          <a:prstGeom prst="rect">
            <a:avLst/>
          </a:prstGeom>
          <a:noFill/>
          <a:ln cap="flat" cmpd="sng" w="19050">
            <a:solidFill>
              <a:srgbClr val="EBB55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Fine-tuning and consistency check</a:t>
            </a:r>
            <a:endParaRPr sz="2000">
              <a:latin typeface="Montserrat"/>
              <a:ea typeface="Montserrat"/>
              <a:cs typeface="Montserrat"/>
              <a:sym typeface="Montserrat"/>
            </a:endParaRPr>
          </a:p>
        </p:txBody>
      </p:sp>
      <p:sp>
        <p:nvSpPr>
          <p:cNvPr id="713" name="Google Shape;713;p89"/>
          <p:cNvSpPr txBox="1"/>
          <p:nvPr/>
        </p:nvSpPr>
        <p:spPr>
          <a:xfrm>
            <a:off x="1518200" y="950900"/>
            <a:ext cx="2781300" cy="800400"/>
          </a:xfrm>
          <a:prstGeom prst="rect">
            <a:avLst/>
          </a:prstGeom>
          <a:noFill/>
          <a:ln cap="flat" cmpd="sng" w="19050">
            <a:solidFill>
              <a:srgbClr val="EBB55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Revamping</a:t>
            </a:r>
            <a:r>
              <a:rPr lang="en" sz="2000">
                <a:latin typeface="Montserrat"/>
                <a:ea typeface="Montserrat"/>
                <a:cs typeface="Montserrat"/>
                <a:sym typeface="Montserrat"/>
              </a:rPr>
              <a:t> story list and listening page</a:t>
            </a:r>
            <a:endParaRPr sz="2000">
              <a:latin typeface="Montserrat"/>
              <a:ea typeface="Montserrat"/>
              <a:cs typeface="Montserrat"/>
              <a:sym typeface="Montserrat"/>
            </a:endParaRPr>
          </a:p>
        </p:txBody>
      </p:sp>
      <p:pic>
        <p:nvPicPr>
          <p:cNvPr id="714" name="Google Shape;714;p89"/>
          <p:cNvPicPr preferRelativeResize="0"/>
          <p:nvPr/>
        </p:nvPicPr>
        <p:blipFill>
          <a:blip r:embed="rId5">
            <a:alphaModFix/>
          </a:blip>
          <a:stretch>
            <a:fillRect/>
          </a:stretch>
        </p:blipFill>
        <p:spPr>
          <a:xfrm>
            <a:off x="5871949" y="2547750"/>
            <a:ext cx="654461" cy="629401"/>
          </a:xfrm>
          <a:prstGeom prst="rect">
            <a:avLst/>
          </a:prstGeom>
          <a:noFill/>
          <a:ln>
            <a:noFill/>
          </a:ln>
        </p:spPr>
      </p:pic>
      <p:sp>
        <p:nvSpPr>
          <p:cNvPr id="697" name="Google Shape;697;p89"/>
          <p:cNvSpPr txBox="1"/>
          <p:nvPr/>
        </p:nvSpPr>
        <p:spPr>
          <a:xfrm>
            <a:off x="5075775" y="977925"/>
            <a:ext cx="2196600" cy="800400"/>
          </a:xfrm>
          <a:prstGeom prst="rect">
            <a:avLst/>
          </a:prstGeom>
          <a:noFill/>
          <a:ln cap="flat" cmpd="sng" w="19050">
            <a:solidFill>
              <a:srgbClr val="EBB55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Playlist Functionality</a:t>
            </a:r>
            <a:endParaRPr sz="2000">
              <a:latin typeface="Montserrat"/>
              <a:ea typeface="Montserrat"/>
              <a:cs typeface="Montserrat"/>
              <a:sym typeface="Montserrat"/>
            </a:endParaRPr>
          </a:p>
        </p:txBody>
      </p:sp>
      <p:pic>
        <p:nvPicPr>
          <p:cNvPr id="715" name="Google Shape;715;p89"/>
          <p:cNvPicPr preferRelativeResize="0"/>
          <p:nvPr/>
        </p:nvPicPr>
        <p:blipFill>
          <a:blip r:embed="rId6">
            <a:alphaModFix/>
          </a:blip>
          <a:stretch>
            <a:fillRect/>
          </a:stretch>
        </p:blipFill>
        <p:spPr>
          <a:xfrm>
            <a:off x="7500223" y="2552575"/>
            <a:ext cx="654451" cy="619751"/>
          </a:xfrm>
          <a:prstGeom prst="rect">
            <a:avLst/>
          </a:prstGeom>
          <a:noFill/>
          <a:ln>
            <a:noFill/>
          </a:ln>
        </p:spPr>
      </p:pic>
      <p:pic>
        <p:nvPicPr>
          <p:cNvPr id="716" name="Google Shape;716;p89"/>
          <p:cNvPicPr preferRelativeResize="0"/>
          <p:nvPr/>
        </p:nvPicPr>
        <p:blipFill>
          <a:blip r:embed="rId7">
            <a:alphaModFix/>
          </a:blip>
          <a:stretch>
            <a:fillRect/>
          </a:stretch>
        </p:blipFill>
        <p:spPr>
          <a:xfrm>
            <a:off x="2423263" y="2469775"/>
            <a:ext cx="785350" cy="78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0"/>
          <p:cNvSpPr txBox="1"/>
          <p:nvPr>
            <p:ph idx="1" type="subTitle"/>
          </p:nvPr>
        </p:nvSpPr>
        <p:spPr>
          <a:xfrm>
            <a:off x="4867825" y="1074575"/>
            <a:ext cx="3455100" cy="3017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Montserrat"/>
              <a:buChar char="■"/>
            </a:pPr>
            <a:r>
              <a:rPr lang="en" sz="2000">
                <a:latin typeface="Montserrat"/>
                <a:ea typeface="Montserrat"/>
                <a:cs typeface="Montserrat"/>
                <a:sym typeface="Montserrat"/>
              </a:rPr>
              <a:t>Location options</a:t>
            </a:r>
            <a:endParaRPr sz="2000">
              <a:latin typeface="Montserrat"/>
              <a:ea typeface="Montserrat"/>
              <a:cs typeface="Montserrat"/>
              <a:sym typeface="Montserrat"/>
            </a:endParaRPr>
          </a:p>
          <a:p>
            <a:pPr indent="-355600" lvl="0" marL="457200" rtl="0" algn="l">
              <a:lnSpc>
                <a:spcPct val="150000"/>
              </a:lnSpc>
              <a:spcBef>
                <a:spcPts val="0"/>
              </a:spcBef>
              <a:spcAft>
                <a:spcPts val="0"/>
              </a:spcAft>
              <a:buSzPts val="2000"/>
              <a:buFont typeface="Montserrat"/>
              <a:buChar char="■"/>
            </a:pPr>
            <a:r>
              <a:rPr lang="en" sz="2000">
                <a:latin typeface="Montserrat"/>
                <a:ea typeface="Montserrat"/>
                <a:cs typeface="Montserrat"/>
                <a:sym typeface="Montserrat"/>
              </a:rPr>
              <a:t>Majority of stories</a:t>
            </a:r>
            <a:endParaRPr sz="2000">
              <a:latin typeface="Montserrat"/>
              <a:ea typeface="Montserrat"/>
              <a:cs typeface="Montserrat"/>
              <a:sym typeface="Montserrat"/>
            </a:endParaRPr>
          </a:p>
          <a:p>
            <a:pPr indent="-355600" lvl="0" marL="457200" rtl="0" algn="l">
              <a:lnSpc>
                <a:spcPct val="150000"/>
              </a:lnSpc>
              <a:spcBef>
                <a:spcPts val="0"/>
              </a:spcBef>
              <a:spcAft>
                <a:spcPts val="0"/>
              </a:spcAft>
              <a:buSzPts val="2000"/>
              <a:buFont typeface="Montserrat"/>
              <a:buChar char="■"/>
            </a:pPr>
            <a:r>
              <a:rPr lang="en" sz="2000">
                <a:latin typeface="Montserrat"/>
                <a:ea typeface="Montserrat"/>
                <a:cs typeface="Montserrat"/>
                <a:sym typeface="Montserrat"/>
              </a:rPr>
              <a:t>Profiles (excluding new users)</a:t>
            </a:r>
            <a:endParaRPr sz="2000">
              <a:latin typeface="Montserrat"/>
              <a:ea typeface="Montserrat"/>
              <a:cs typeface="Montserrat"/>
              <a:sym typeface="Montserrat"/>
            </a:endParaRPr>
          </a:p>
          <a:p>
            <a:pPr indent="-355600" lvl="0" marL="457200" rtl="0" algn="l">
              <a:lnSpc>
                <a:spcPct val="150000"/>
              </a:lnSpc>
              <a:spcBef>
                <a:spcPts val="0"/>
              </a:spcBef>
              <a:spcAft>
                <a:spcPts val="0"/>
              </a:spcAft>
              <a:buSzPts val="2000"/>
              <a:buFont typeface="Montserrat"/>
              <a:buChar char="■"/>
            </a:pPr>
            <a:r>
              <a:rPr lang="en" sz="2000">
                <a:latin typeface="Montserrat"/>
                <a:ea typeface="Montserrat"/>
                <a:cs typeface="Montserrat"/>
                <a:sym typeface="Montserrat"/>
              </a:rPr>
              <a:t>Current </a:t>
            </a:r>
            <a:r>
              <a:rPr lang="en" sz="2000">
                <a:latin typeface="Montserrat"/>
                <a:ea typeface="Montserrat"/>
                <a:cs typeface="Montserrat"/>
                <a:sym typeface="Montserrat"/>
              </a:rPr>
              <a:t>location</a:t>
            </a:r>
            <a:r>
              <a:rPr lang="en" sz="2000">
                <a:latin typeface="Montserrat"/>
                <a:ea typeface="Montserrat"/>
                <a:cs typeface="Montserrat"/>
                <a:sym typeface="Montserrat"/>
              </a:rPr>
              <a:t> (start in SF)</a:t>
            </a:r>
            <a:endParaRPr sz="2000">
              <a:latin typeface="Montserrat"/>
              <a:ea typeface="Montserrat"/>
              <a:cs typeface="Montserrat"/>
              <a:sym typeface="Montserrat"/>
            </a:endParaRPr>
          </a:p>
          <a:p>
            <a:pPr indent="0" lvl="0" marL="457200" rtl="0" algn="l">
              <a:spcBef>
                <a:spcPts val="1200"/>
              </a:spcBef>
              <a:spcAft>
                <a:spcPts val="1200"/>
              </a:spcAft>
              <a:buNone/>
            </a:pPr>
            <a:r>
              <a:t/>
            </a:r>
            <a:endParaRPr sz="2000">
              <a:latin typeface="Montserrat"/>
              <a:ea typeface="Montserrat"/>
              <a:cs typeface="Montserrat"/>
              <a:sym typeface="Montserrat"/>
            </a:endParaRPr>
          </a:p>
        </p:txBody>
      </p:sp>
      <p:sp>
        <p:nvSpPr>
          <p:cNvPr id="722" name="Google Shape;722;p90"/>
          <p:cNvSpPr txBox="1"/>
          <p:nvPr>
            <p:ph idx="4294967295" type="title"/>
          </p:nvPr>
        </p:nvSpPr>
        <p:spPr>
          <a:xfrm>
            <a:off x="575075" y="367475"/>
            <a:ext cx="48348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HARD CODED DATA</a:t>
            </a:r>
            <a:endParaRPr b="1">
              <a:latin typeface="Montserrat"/>
              <a:ea typeface="Montserrat"/>
              <a:cs typeface="Montserrat"/>
              <a:sym typeface="Montserrat"/>
            </a:endParaRPr>
          </a:p>
        </p:txBody>
      </p:sp>
      <p:pic>
        <p:nvPicPr>
          <p:cNvPr id="723" name="Google Shape;723;p90"/>
          <p:cNvPicPr preferRelativeResize="0"/>
          <p:nvPr/>
        </p:nvPicPr>
        <p:blipFill rotWithShape="1">
          <a:blip r:embed="rId3">
            <a:alphaModFix/>
          </a:blip>
          <a:srcRect b="3437" l="17300" r="15822" t="0"/>
          <a:stretch/>
        </p:blipFill>
        <p:spPr>
          <a:xfrm>
            <a:off x="119450" y="1074575"/>
            <a:ext cx="2333266" cy="3617249"/>
          </a:xfrm>
          <a:prstGeom prst="rect">
            <a:avLst/>
          </a:prstGeom>
          <a:noFill/>
          <a:ln>
            <a:noFill/>
          </a:ln>
        </p:spPr>
      </p:pic>
      <p:pic>
        <p:nvPicPr>
          <p:cNvPr id="724" name="Google Shape;724;p90"/>
          <p:cNvPicPr preferRelativeResize="0"/>
          <p:nvPr/>
        </p:nvPicPr>
        <p:blipFill>
          <a:blip r:embed="rId4">
            <a:alphaModFix/>
          </a:blip>
          <a:stretch>
            <a:fillRect/>
          </a:stretch>
        </p:blipFill>
        <p:spPr>
          <a:xfrm>
            <a:off x="2452725" y="1124337"/>
            <a:ext cx="2058750" cy="361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1"/>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1"/>
          <p:cNvSpPr txBox="1"/>
          <p:nvPr>
            <p:ph idx="1" type="subTitle"/>
          </p:nvPr>
        </p:nvSpPr>
        <p:spPr>
          <a:xfrm>
            <a:off x="575075" y="1279675"/>
            <a:ext cx="3866700" cy="24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As of right now…</a:t>
            </a:r>
            <a:endParaRPr sz="2000">
              <a:latin typeface="Montserrat"/>
              <a:ea typeface="Montserrat"/>
              <a:cs typeface="Montserrat"/>
              <a:sym typeface="Montserrat"/>
            </a:endParaRPr>
          </a:p>
          <a:p>
            <a:pPr indent="-355600" lvl="0" marL="457200" rtl="0" algn="l">
              <a:lnSpc>
                <a:spcPct val="150000"/>
              </a:lnSpc>
              <a:spcBef>
                <a:spcPts val="1200"/>
              </a:spcBef>
              <a:spcAft>
                <a:spcPts val="0"/>
              </a:spcAft>
              <a:buSzPts val="2000"/>
              <a:buFont typeface="Montserrat"/>
              <a:buChar char="■"/>
            </a:pPr>
            <a:r>
              <a:rPr lang="en" sz="2000">
                <a:latin typeface="Montserrat"/>
                <a:ea typeface="Montserrat"/>
                <a:cs typeface="Montserrat"/>
                <a:sym typeface="Montserrat"/>
              </a:rPr>
              <a:t>Recording a story</a:t>
            </a:r>
            <a:endParaRPr sz="2000">
              <a:latin typeface="Montserrat"/>
              <a:ea typeface="Montserrat"/>
              <a:cs typeface="Montserrat"/>
              <a:sym typeface="Montserrat"/>
            </a:endParaRPr>
          </a:p>
          <a:p>
            <a:pPr indent="-355600" lvl="0" marL="457200" rtl="0" algn="l">
              <a:lnSpc>
                <a:spcPct val="150000"/>
              </a:lnSpc>
              <a:spcBef>
                <a:spcPts val="0"/>
              </a:spcBef>
              <a:spcAft>
                <a:spcPts val="0"/>
              </a:spcAft>
              <a:buSzPts val="2000"/>
              <a:buFont typeface="Montserrat"/>
              <a:buChar char="■"/>
            </a:pPr>
            <a:r>
              <a:rPr lang="en" sz="2000">
                <a:latin typeface="Montserrat"/>
                <a:ea typeface="Montserrat"/>
                <a:cs typeface="Montserrat"/>
                <a:sym typeface="Montserrat"/>
              </a:rPr>
              <a:t>Length of story set to 10 minutes</a:t>
            </a:r>
            <a:endParaRPr sz="2000">
              <a:latin typeface="Montserrat"/>
              <a:ea typeface="Montserrat"/>
              <a:cs typeface="Montserrat"/>
              <a:sym typeface="Montserrat"/>
            </a:endParaRPr>
          </a:p>
          <a:p>
            <a:pPr indent="0" lvl="0" marL="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1200"/>
              </a:spcAft>
              <a:buNone/>
            </a:pPr>
            <a:r>
              <a:t/>
            </a:r>
            <a:endParaRPr sz="2000">
              <a:latin typeface="Montserrat"/>
              <a:ea typeface="Montserrat"/>
              <a:cs typeface="Montserrat"/>
              <a:sym typeface="Montserrat"/>
            </a:endParaRPr>
          </a:p>
        </p:txBody>
      </p:sp>
      <p:sp>
        <p:nvSpPr>
          <p:cNvPr id="731" name="Google Shape;731;p91"/>
          <p:cNvSpPr txBox="1"/>
          <p:nvPr>
            <p:ph idx="4294967295" type="title"/>
          </p:nvPr>
        </p:nvSpPr>
        <p:spPr>
          <a:xfrm>
            <a:off x="575075" y="367475"/>
            <a:ext cx="56439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WIZARD OF OZ TECHNIQUES</a:t>
            </a:r>
            <a:endParaRPr b="1">
              <a:latin typeface="Montserrat"/>
              <a:ea typeface="Montserrat"/>
              <a:cs typeface="Montserrat"/>
              <a:sym typeface="Montserrat"/>
            </a:endParaRPr>
          </a:p>
        </p:txBody>
      </p:sp>
      <p:pic>
        <p:nvPicPr>
          <p:cNvPr id="732" name="Google Shape;732;p91"/>
          <p:cNvPicPr preferRelativeResize="0"/>
          <p:nvPr/>
        </p:nvPicPr>
        <p:blipFill>
          <a:blip r:embed="rId3">
            <a:alphaModFix/>
          </a:blip>
          <a:stretch>
            <a:fillRect/>
          </a:stretch>
        </p:blipFill>
        <p:spPr>
          <a:xfrm>
            <a:off x="4250325" y="1083202"/>
            <a:ext cx="1968650" cy="3901049"/>
          </a:xfrm>
          <a:prstGeom prst="rect">
            <a:avLst/>
          </a:prstGeom>
          <a:noFill/>
          <a:ln>
            <a:noFill/>
          </a:ln>
        </p:spPr>
      </p:pic>
      <p:pic>
        <p:nvPicPr>
          <p:cNvPr id="733" name="Google Shape;733;p91"/>
          <p:cNvPicPr preferRelativeResize="0"/>
          <p:nvPr/>
        </p:nvPicPr>
        <p:blipFill>
          <a:blip r:embed="rId4">
            <a:alphaModFix/>
          </a:blip>
          <a:stretch>
            <a:fillRect/>
          </a:stretch>
        </p:blipFill>
        <p:spPr>
          <a:xfrm>
            <a:off x="7081250" y="1551625"/>
            <a:ext cx="2062750" cy="1743808"/>
          </a:xfrm>
          <a:prstGeom prst="rect">
            <a:avLst/>
          </a:prstGeom>
          <a:noFill/>
          <a:ln>
            <a:noFill/>
          </a:ln>
        </p:spPr>
      </p:pic>
      <p:cxnSp>
        <p:nvCxnSpPr>
          <p:cNvPr id="734" name="Google Shape;734;p91"/>
          <p:cNvCxnSpPr/>
          <p:nvPr/>
        </p:nvCxnSpPr>
        <p:spPr>
          <a:xfrm flipH="1" rot="10800000">
            <a:off x="6242975" y="2533250"/>
            <a:ext cx="1138800" cy="195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2"/>
          <p:cNvSpPr txBox="1"/>
          <p:nvPr>
            <p:ph idx="2" type="title"/>
          </p:nvPr>
        </p:nvSpPr>
        <p:spPr>
          <a:xfrm>
            <a:off x="1994650" y="2379800"/>
            <a:ext cx="54573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Reem Kufi"/>
                <a:ea typeface="Reem Kufi"/>
                <a:cs typeface="Reem Kufi"/>
                <a:sym typeface="Reem Kufi"/>
              </a:rPr>
              <a:t>PROTOTYPE DEMO</a:t>
            </a:r>
            <a:endParaRPr sz="3600">
              <a:solidFill>
                <a:srgbClr val="000000"/>
              </a:solidFill>
              <a:latin typeface="Reem Kufi"/>
              <a:ea typeface="Reem Kufi"/>
              <a:cs typeface="Reem Kufi"/>
              <a:sym typeface="Reem Kufi"/>
            </a:endParaRPr>
          </a:p>
        </p:txBody>
      </p:sp>
      <p:sp>
        <p:nvSpPr>
          <p:cNvPr id="740" name="Google Shape;740;p92"/>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04</a:t>
            </a:r>
            <a:endParaRPr b="1">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3"/>
          <p:cNvSpPr txBox="1"/>
          <p:nvPr>
            <p:ph idx="2" type="title"/>
          </p:nvPr>
        </p:nvSpPr>
        <p:spPr>
          <a:xfrm>
            <a:off x="1994650" y="2379800"/>
            <a:ext cx="54573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Reem Kufi"/>
                <a:ea typeface="Reem Kufi"/>
                <a:cs typeface="Reem Kufi"/>
                <a:sym typeface="Reem Kufi"/>
              </a:rPr>
              <a:t>SUMMARY</a:t>
            </a:r>
            <a:endParaRPr sz="3600">
              <a:solidFill>
                <a:srgbClr val="000000"/>
              </a:solidFill>
              <a:latin typeface="Reem Kufi"/>
              <a:ea typeface="Reem Kufi"/>
              <a:cs typeface="Reem Kufi"/>
              <a:sym typeface="Reem Kufi"/>
            </a:endParaRPr>
          </a:p>
        </p:txBody>
      </p:sp>
      <p:sp>
        <p:nvSpPr>
          <p:cNvPr id="746" name="Google Shape;746;p93"/>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05</a:t>
            </a:r>
            <a:endParaRPr b="1">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4"/>
          <p:cNvSpPr txBox="1"/>
          <p:nvPr/>
        </p:nvSpPr>
        <p:spPr>
          <a:xfrm>
            <a:off x="1545750" y="1061325"/>
            <a:ext cx="6052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Montserrat"/>
                <a:ea typeface="Montserrat"/>
                <a:cs typeface="Montserrat"/>
                <a:sym typeface="Montserrat"/>
              </a:rPr>
              <a:t>24 Heuristic Violations that affect usability → lots of changes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Need to implement backend databases and finalize layouts</a:t>
            </a:r>
            <a:endParaRPr sz="2200">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a:p>
            <a:pPr indent="0" lvl="0" marL="0" rtl="0" algn="l">
              <a:spcBef>
                <a:spcPts val="0"/>
              </a:spcBef>
              <a:spcAft>
                <a:spcPts val="0"/>
              </a:spcAft>
              <a:buNone/>
            </a:pPr>
            <a:r>
              <a:rPr lang="en" sz="2200">
                <a:latin typeface="Montserrat"/>
                <a:ea typeface="Montserrat"/>
                <a:cs typeface="Montserrat"/>
                <a:sym typeface="Montserrat"/>
              </a:rPr>
              <a:t>Need to finalize aesthetic design of app</a:t>
            </a:r>
            <a:endParaRPr sz="2200">
              <a:latin typeface="Montserrat"/>
              <a:ea typeface="Montserrat"/>
              <a:cs typeface="Montserrat"/>
              <a:sym typeface="Montserrat"/>
            </a:endParaRPr>
          </a:p>
          <a:p>
            <a:pPr indent="0" lvl="0" marL="0" rtl="0" algn="l">
              <a:spcBef>
                <a:spcPts val="0"/>
              </a:spcBef>
              <a:spcAft>
                <a:spcPts val="0"/>
              </a:spcAft>
              <a:buNone/>
            </a:pPr>
            <a:r>
              <a:t/>
            </a:r>
            <a:endParaRPr b="1" sz="2200">
              <a:solidFill>
                <a:schemeClr val="lt2"/>
              </a:solidFill>
              <a:highlight>
                <a:srgbClr val="000000"/>
              </a:highlight>
              <a:latin typeface="Montserrat"/>
              <a:ea typeface="Montserrat"/>
              <a:cs typeface="Montserrat"/>
              <a:sym typeface="Montserrat"/>
            </a:endParaRPr>
          </a:p>
          <a:p>
            <a:pPr indent="0" lvl="0" marL="0" rtl="0" algn="l">
              <a:spcBef>
                <a:spcPts val="0"/>
              </a:spcBef>
              <a:spcAft>
                <a:spcPts val="0"/>
              </a:spcAft>
              <a:buNone/>
            </a:pPr>
            <a:r>
              <a:rPr b="1" lang="en" sz="2200">
                <a:solidFill>
                  <a:schemeClr val="lt2"/>
                </a:solidFill>
                <a:highlight>
                  <a:srgbClr val="000000"/>
                </a:highlight>
                <a:latin typeface="Montserrat"/>
                <a:ea typeface="Montserrat"/>
                <a:cs typeface="Montserrat"/>
                <a:sym typeface="Montserrat"/>
              </a:rPr>
              <a:t>GOAL: Complete the app by Tuesday</a:t>
            </a:r>
            <a:endParaRPr b="1" sz="2200">
              <a:solidFill>
                <a:schemeClr val="lt2"/>
              </a:solidFill>
              <a:highlight>
                <a:srgbClr val="000000"/>
              </a:highlight>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5"/>
          <p:cNvSpPr txBox="1"/>
          <p:nvPr>
            <p:ph idx="2" type="body"/>
          </p:nvPr>
        </p:nvSpPr>
        <p:spPr>
          <a:xfrm>
            <a:off x="4779775" y="713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H5: Error Prevention</a:t>
            </a:r>
            <a:r>
              <a:rPr lang="en" sz="2400" u="sng">
                <a:solidFill>
                  <a:srgbClr val="FFFFFF"/>
                </a:solidFill>
                <a:latin typeface="Montserrat"/>
                <a:ea typeface="Montserrat"/>
                <a:cs typeface="Montserrat"/>
                <a:sym typeface="Montserrat"/>
              </a:rPr>
              <a:t> </a:t>
            </a:r>
            <a:endParaRPr sz="2400" u="sng">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Very easy to erase your progress restart button is very large</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FFFFFF"/>
                </a:solidFill>
                <a:latin typeface="Montserrat"/>
                <a:ea typeface="Montserrat"/>
                <a:cs typeface="Montserrat"/>
                <a:sym typeface="Montserrat"/>
              </a:rPr>
              <a:t>H7: User Flexibility and Efficiency</a:t>
            </a:r>
            <a:endParaRPr b="1" sz="24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No way for pro users to upload stories recorded externally</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Light"/>
              <a:ea typeface="Montserrat Light"/>
              <a:cs typeface="Montserrat Light"/>
              <a:sym typeface="Montserrat Light"/>
            </a:endParaRPr>
          </a:p>
          <a:p>
            <a:pPr indent="0" lvl="0" marL="0" rtl="0" algn="l">
              <a:spcBef>
                <a:spcPts val="0"/>
              </a:spcBef>
              <a:spcAft>
                <a:spcPts val="1200"/>
              </a:spcAft>
              <a:buNone/>
            </a:pPr>
            <a:r>
              <a:t/>
            </a:r>
            <a:endParaRPr b="1" sz="2400">
              <a:latin typeface="Montserrat"/>
              <a:ea typeface="Montserrat"/>
              <a:cs typeface="Montserrat"/>
              <a:sym typeface="Montserrat"/>
            </a:endParaRPr>
          </a:p>
        </p:txBody>
      </p:sp>
      <p:pic>
        <p:nvPicPr>
          <p:cNvPr id="757" name="Google Shape;757;p95"/>
          <p:cNvPicPr preferRelativeResize="0"/>
          <p:nvPr/>
        </p:nvPicPr>
        <p:blipFill>
          <a:blip r:embed="rId3">
            <a:alphaModFix/>
          </a:blip>
          <a:stretch>
            <a:fillRect/>
          </a:stretch>
        </p:blipFill>
        <p:spPr>
          <a:xfrm>
            <a:off x="669799" y="260100"/>
            <a:ext cx="3270175" cy="4927851"/>
          </a:xfrm>
          <a:prstGeom prst="rect">
            <a:avLst/>
          </a:prstGeom>
          <a:noFill/>
          <a:ln>
            <a:noFill/>
          </a:ln>
        </p:spPr>
      </p:pic>
      <p:cxnSp>
        <p:nvCxnSpPr>
          <p:cNvPr id="758" name="Google Shape;758;p95"/>
          <p:cNvCxnSpPr/>
          <p:nvPr/>
        </p:nvCxnSpPr>
        <p:spPr>
          <a:xfrm flipH="1">
            <a:off x="3101200" y="1433750"/>
            <a:ext cx="1659600" cy="2107500"/>
          </a:xfrm>
          <a:prstGeom prst="straightConnector1">
            <a:avLst/>
          </a:prstGeom>
          <a:noFill/>
          <a:ln cap="flat" cmpd="sng" w="76200">
            <a:solidFill>
              <a:srgbClr val="00C3B1"/>
            </a:solidFill>
            <a:prstDash val="solid"/>
            <a:round/>
            <a:headEnd len="med" w="med" type="none"/>
            <a:tailEnd len="med" w="med" type="triangle"/>
          </a:ln>
        </p:spPr>
      </p:cxnSp>
      <p:sp>
        <p:nvSpPr>
          <p:cNvPr id="759" name="Google Shape;759;p95"/>
          <p:cNvSpPr/>
          <p:nvPr/>
        </p:nvSpPr>
        <p:spPr>
          <a:xfrm>
            <a:off x="1387974" y="3541329"/>
            <a:ext cx="1806600" cy="48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5"/>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VIOLATIONS</a:t>
            </a:r>
            <a:r>
              <a:rPr b="1" lang="en" sz="2800">
                <a:latin typeface="Montserrat"/>
                <a:ea typeface="Montserrat"/>
                <a:cs typeface="Montserrat"/>
                <a:sym typeface="Montserrat"/>
              </a:rPr>
              <a:t>: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Record a Story</a:t>
            </a:r>
            <a:endParaRPr b="1" sz="28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96"/>
          <p:cNvSpPr txBox="1"/>
          <p:nvPr>
            <p:ph idx="2" type="body"/>
          </p:nvPr>
        </p:nvSpPr>
        <p:spPr>
          <a:xfrm>
            <a:off x="4779775" y="7131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rgbClr val="EBB55A"/>
                </a:highlight>
                <a:latin typeface="Montserrat"/>
                <a:ea typeface="Montserrat"/>
                <a:cs typeface="Montserrat"/>
                <a:sym typeface="Montserrat"/>
              </a:rPr>
              <a:t>H1: Visibility of System Status</a:t>
            </a:r>
            <a:r>
              <a:rPr lang="en" sz="2400">
                <a:solidFill>
                  <a:srgbClr val="000000"/>
                </a:solidFill>
                <a:highlight>
                  <a:srgbClr val="EBB55A"/>
                </a:highlight>
                <a:latin typeface="Montserrat"/>
                <a:ea typeface="Montserrat"/>
                <a:cs typeface="Montserrat"/>
                <a:sym typeface="Montserrat"/>
              </a:rPr>
              <a:t> </a:t>
            </a:r>
            <a:endParaRPr sz="2400">
              <a:solidFill>
                <a:srgbClr val="000000"/>
              </a:solidFill>
              <a:highlight>
                <a:srgbClr val="EBB55A"/>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Users do not know how long they have been recording for</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en" sz="2400">
                <a:solidFill>
                  <a:srgbClr val="000000"/>
                </a:solidFill>
                <a:highlight>
                  <a:srgbClr val="EBB55A"/>
                </a:highlight>
                <a:latin typeface="Montserrat"/>
                <a:ea typeface="Montserrat"/>
                <a:cs typeface="Montserrat"/>
                <a:sym typeface="Montserrat"/>
              </a:rPr>
              <a:t>H3: User Control and Freedom</a:t>
            </a:r>
            <a:endParaRPr b="1" sz="2400">
              <a:solidFill>
                <a:srgbClr val="000000"/>
              </a:solidFill>
              <a:highlight>
                <a:srgbClr val="EBB55A"/>
              </a:highlight>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Montserrat"/>
                <a:ea typeface="Montserrat"/>
                <a:cs typeface="Montserrat"/>
                <a:sym typeface="Montserrat"/>
              </a:rPr>
              <a:t>Confusing terminology</a:t>
            </a:r>
            <a:endParaRPr b="1" sz="2400">
              <a:solidFill>
                <a:schemeClr val="dk1"/>
              </a:solidFill>
              <a:latin typeface="Montserrat"/>
              <a:ea typeface="Montserrat"/>
              <a:cs typeface="Montserrat"/>
              <a:sym typeface="Montserrat"/>
            </a:endParaRPr>
          </a:p>
        </p:txBody>
      </p:sp>
      <p:pic>
        <p:nvPicPr>
          <p:cNvPr id="766" name="Google Shape;766;p96"/>
          <p:cNvPicPr preferRelativeResize="0"/>
          <p:nvPr/>
        </p:nvPicPr>
        <p:blipFill>
          <a:blip r:embed="rId3">
            <a:alphaModFix/>
          </a:blip>
          <a:stretch>
            <a:fillRect/>
          </a:stretch>
        </p:blipFill>
        <p:spPr>
          <a:xfrm>
            <a:off x="669799" y="260100"/>
            <a:ext cx="3270175" cy="4927851"/>
          </a:xfrm>
          <a:prstGeom prst="rect">
            <a:avLst/>
          </a:prstGeom>
          <a:noFill/>
          <a:ln>
            <a:noFill/>
          </a:ln>
        </p:spPr>
      </p:pic>
      <p:cxnSp>
        <p:nvCxnSpPr>
          <p:cNvPr id="767" name="Google Shape;767;p96"/>
          <p:cNvCxnSpPr/>
          <p:nvPr/>
        </p:nvCxnSpPr>
        <p:spPr>
          <a:xfrm flipH="1">
            <a:off x="3347400" y="3544150"/>
            <a:ext cx="1423200" cy="196500"/>
          </a:xfrm>
          <a:prstGeom prst="straightConnector1">
            <a:avLst/>
          </a:prstGeom>
          <a:noFill/>
          <a:ln cap="flat" cmpd="sng" w="76200">
            <a:solidFill>
              <a:srgbClr val="00C3B1"/>
            </a:solidFill>
            <a:prstDash val="solid"/>
            <a:round/>
            <a:headEnd len="med" w="med" type="none"/>
            <a:tailEnd len="med" w="med" type="triangle"/>
          </a:ln>
        </p:spPr>
      </p:cxnSp>
      <p:sp>
        <p:nvSpPr>
          <p:cNvPr id="768" name="Google Shape;768;p96"/>
          <p:cNvSpPr/>
          <p:nvPr/>
        </p:nvSpPr>
        <p:spPr>
          <a:xfrm>
            <a:off x="1387975" y="3259498"/>
            <a:ext cx="1806600" cy="7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6"/>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VIOLATIONS: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Record a Story</a:t>
            </a:r>
            <a:endParaRPr b="1" sz="28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7"/>
          <p:cNvSpPr txBox="1"/>
          <p:nvPr>
            <p:ph idx="2" type="body"/>
          </p:nvPr>
        </p:nvSpPr>
        <p:spPr>
          <a:xfrm>
            <a:off x="4779775" y="9417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1. Record button resembles industry standards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2. Time stamps for length of story</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3. Clear labels for intuitive navigation</a:t>
            </a:r>
            <a:endParaRPr i="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2400">
              <a:solidFill>
                <a:srgbClr val="FFFFFF"/>
              </a:solidFill>
              <a:latin typeface="Montserrat"/>
              <a:ea typeface="Montserrat"/>
              <a:cs typeface="Montserrat"/>
              <a:sym typeface="Montserrat"/>
            </a:endParaRPr>
          </a:p>
        </p:txBody>
      </p:sp>
      <p:sp>
        <p:nvSpPr>
          <p:cNvPr id="775" name="Google Shape;775;p97"/>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REVISED DESIGN: Record a Story</a:t>
            </a:r>
            <a:endParaRPr b="1" sz="2800">
              <a:latin typeface="Montserrat"/>
              <a:ea typeface="Montserrat"/>
              <a:cs typeface="Montserrat"/>
              <a:sym typeface="Montserrat"/>
            </a:endParaRPr>
          </a:p>
        </p:txBody>
      </p:sp>
      <p:pic>
        <p:nvPicPr>
          <p:cNvPr id="776" name="Google Shape;776;p97"/>
          <p:cNvPicPr preferRelativeResize="0"/>
          <p:nvPr/>
        </p:nvPicPr>
        <p:blipFill>
          <a:blip r:embed="rId3">
            <a:alphaModFix/>
          </a:blip>
          <a:stretch>
            <a:fillRect/>
          </a:stretch>
        </p:blipFill>
        <p:spPr>
          <a:xfrm>
            <a:off x="2583719" y="1103374"/>
            <a:ext cx="1798837" cy="3547796"/>
          </a:xfrm>
          <a:prstGeom prst="rect">
            <a:avLst/>
          </a:prstGeom>
          <a:noFill/>
          <a:ln>
            <a:noFill/>
          </a:ln>
        </p:spPr>
      </p:pic>
      <p:pic>
        <p:nvPicPr>
          <p:cNvPr id="777" name="Google Shape;777;p97"/>
          <p:cNvPicPr preferRelativeResize="0"/>
          <p:nvPr/>
        </p:nvPicPr>
        <p:blipFill rotWithShape="1">
          <a:blip r:embed="rId4">
            <a:alphaModFix/>
          </a:blip>
          <a:srcRect b="0" l="12032" r="11227" t="0"/>
          <a:stretch/>
        </p:blipFill>
        <p:spPr>
          <a:xfrm>
            <a:off x="163125" y="1032481"/>
            <a:ext cx="1918929" cy="3689592"/>
          </a:xfrm>
          <a:prstGeom prst="rect">
            <a:avLst/>
          </a:prstGeom>
          <a:noFill/>
          <a:ln>
            <a:noFill/>
          </a:ln>
        </p:spPr>
      </p:pic>
      <p:sp>
        <p:nvSpPr>
          <p:cNvPr id="778" name="Google Shape;778;p97"/>
          <p:cNvSpPr txBox="1"/>
          <p:nvPr/>
        </p:nvSpPr>
        <p:spPr>
          <a:xfrm>
            <a:off x="579775" y="639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779" name="Google Shape;779;p97"/>
          <p:cNvSpPr txBox="1"/>
          <p:nvPr/>
        </p:nvSpPr>
        <p:spPr>
          <a:xfrm>
            <a:off x="2945035" y="639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sp>
        <p:nvSpPr>
          <p:cNvPr id="780" name="Google Shape;780;p97"/>
          <p:cNvSpPr/>
          <p:nvPr/>
        </p:nvSpPr>
        <p:spPr>
          <a:xfrm>
            <a:off x="3513986" y="3831360"/>
            <a:ext cx="738600" cy="298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1" name="Google Shape;781;p97"/>
          <p:cNvCxnSpPr>
            <a:endCxn id="780" idx="3"/>
          </p:cNvCxnSpPr>
          <p:nvPr/>
        </p:nvCxnSpPr>
        <p:spPr>
          <a:xfrm rot="10800000">
            <a:off x="4252586" y="3980760"/>
            <a:ext cx="527700" cy="152400"/>
          </a:xfrm>
          <a:prstGeom prst="straightConnector1">
            <a:avLst/>
          </a:prstGeom>
          <a:noFill/>
          <a:ln cap="flat" cmpd="sng" w="38100">
            <a:solidFill>
              <a:srgbClr val="00C3B1"/>
            </a:solidFill>
            <a:prstDash val="solid"/>
            <a:round/>
            <a:headEnd len="med" w="med" type="none"/>
            <a:tailEnd len="med" w="med" type="triangle"/>
          </a:ln>
        </p:spPr>
      </p:cxnSp>
      <p:cxnSp>
        <p:nvCxnSpPr>
          <p:cNvPr id="782" name="Google Shape;782;p97"/>
          <p:cNvCxnSpPr/>
          <p:nvPr/>
        </p:nvCxnSpPr>
        <p:spPr>
          <a:xfrm flipH="1">
            <a:off x="3848200" y="3102450"/>
            <a:ext cx="912600" cy="260400"/>
          </a:xfrm>
          <a:prstGeom prst="straightConnector1">
            <a:avLst/>
          </a:prstGeom>
          <a:noFill/>
          <a:ln cap="flat" cmpd="sng" w="38100">
            <a:solidFill>
              <a:srgbClr val="00C3B1"/>
            </a:solidFill>
            <a:prstDash val="solid"/>
            <a:round/>
            <a:headEnd len="med" w="med" type="none"/>
            <a:tailEnd len="med" w="med" type="triangle"/>
          </a:ln>
        </p:spPr>
      </p:cxnSp>
      <p:cxnSp>
        <p:nvCxnSpPr>
          <p:cNvPr id="783" name="Google Shape;783;p97"/>
          <p:cNvCxnSpPr/>
          <p:nvPr/>
        </p:nvCxnSpPr>
        <p:spPr>
          <a:xfrm flipH="1">
            <a:off x="3897375" y="1676850"/>
            <a:ext cx="931500" cy="7095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8"/>
          <p:cNvSpPr txBox="1"/>
          <p:nvPr>
            <p:ph idx="2" type="body"/>
          </p:nvPr>
        </p:nvSpPr>
        <p:spPr>
          <a:xfrm>
            <a:off x="4779775" y="941700"/>
            <a:ext cx="3837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4. Add an alert when users try to restart their recording</a:t>
            </a:r>
            <a:endParaRPr i="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2400">
              <a:solidFill>
                <a:srgbClr val="FFFFFF"/>
              </a:solidFill>
              <a:latin typeface="Montserrat"/>
              <a:ea typeface="Montserrat"/>
              <a:cs typeface="Montserrat"/>
              <a:sym typeface="Montserrat"/>
            </a:endParaRPr>
          </a:p>
        </p:txBody>
      </p:sp>
      <p:sp>
        <p:nvSpPr>
          <p:cNvPr id="789" name="Google Shape;789;p98"/>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REVISED DESIGN: Record a Story</a:t>
            </a:r>
            <a:endParaRPr b="1" sz="2800">
              <a:latin typeface="Montserrat"/>
              <a:ea typeface="Montserrat"/>
              <a:cs typeface="Montserrat"/>
              <a:sym typeface="Montserrat"/>
            </a:endParaRPr>
          </a:p>
        </p:txBody>
      </p:sp>
      <p:pic>
        <p:nvPicPr>
          <p:cNvPr id="790" name="Google Shape;790;p98"/>
          <p:cNvPicPr preferRelativeResize="0"/>
          <p:nvPr/>
        </p:nvPicPr>
        <p:blipFill>
          <a:blip r:embed="rId3">
            <a:alphaModFix/>
          </a:blip>
          <a:stretch>
            <a:fillRect/>
          </a:stretch>
        </p:blipFill>
        <p:spPr>
          <a:xfrm>
            <a:off x="2583719" y="1103374"/>
            <a:ext cx="1798837" cy="3547796"/>
          </a:xfrm>
          <a:prstGeom prst="rect">
            <a:avLst/>
          </a:prstGeom>
          <a:noFill/>
          <a:ln>
            <a:noFill/>
          </a:ln>
        </p:spPr>
      </p:pic>
      <p:pic>
        <p:nvPicPr>
          <p:cNvPr id="791" name="Google Shape;791;p98"/>
          <p:cNvPicPr preferRelativeResize="0"/>
          <p:nvPr/>
        </p:nvPicPr>
        <p:blipFill rotWithShape="1">
          <a:blip r:embed="rId4">
            <a:alphaModFix/>
          </a:blip>
          <a:srcRect b="0" l="12032" r="11227" t="0"/>
          <a:stretch/>
        </p:blipFill>
        <p:spPr>
          <a:xfrm>
            <a:off x="163125" y="1032481"/>
            <a:ext cx="1918929" cy="3689592"/>
          </a:xfrm>
          <a:prstGeom prst="rect">
            <a:avLst/>
          </a:prstGeom>
          <a:noFill/>
          <a:ln>
            <a:noFill/>
          </a:ln>
        </p:spPr>
      </p:pic>
      <p:sp>
        <p:nvSpPr>
          <p:cNvPr id="792" name="Google Shape;792;p98"/>
          <p:cNvSpPr txBox="1"/>
          <p:nvPr/>
        </p:nvSpPr>
        <p:spPr>
          <a:xfrm>
            <a:off x="579775" y="639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793" name="Google Shape;793;p98"/>
          <p:cNvSpPr txBox="1"/>
          <p:nvPr/>
        </p:nvSpPr>
        <p:spPr>
          <a:xfrm>
            <a:off x="2945035" y="639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pic>
        <p:nvPicPr>
          <p:cNvPr id="794" name="Google Shape;794;p98"/>
          <p:cNvPicPr preferRelativeResize="0"/>
          <p:nvPr/>
        </p:nvPicPr>
        <p:blipFill>
          <a:blip r:embed="rId5">
            <a:alphaModFix/>
          </a:blip>
          <a:stretch>
            <a:fillRect/>
          </a:stretch>
        </p:blipFill>
        <p:spPr>
          <a:xfrm>
            <a:off x="2942850" y="2322050"/>
            <a:ext cx="1090050" cy="645368"/>
          </a:xfrm>
          <a:prstGeom prst="rect">
            <a:avLst/>
          </a:prstGeom>
          <a:noFill/>
          <a:ln>
            <a:noFill/>
          </a:ln>
        </p:spPr>
      </p:pic>
      <p:cxnSp>
        <p:nvCxnSpPr>
          <p:cNvPr id="795" name="Google Shape;795;p98"/>
          <p:cNvCxnSpPr/>
          <p:nvPr/>
        </p:nvCxnSpPr>
        <p:spPr>
          <a:xfrm>
            <a:off x="4064700" y="2752837"/>
            <a:ext cx="1157400" cy="820800"/>
          </a:xfrm>
          <a:prstGeom prst="straightConnector1">
            <a:avLst/>
          </a:prstGeom>
          <a:noFill/>
          <a:ln cap="flat" cmpd="sng" w="38100">
            <a:solidFill>
              <a:srgbClr val="00C3B1"/>
            </a:solidFill>
            <a:prstDash val="solid"/>
            <a:round/>
            <a:headEnd len="med" w="med" type="none"/>
            <a:tailEnd len="med" w="med" type="triangle"/>
          </a:ln>
        </p:spPr>
      </p:cxnSp>
      <p:pic>
        <p:nvPicPr>
          <p:cNvPr id="796" name="Google Shape;796;p98"/>
          <p:cNvPicPr preferRelativeResize="0"/>
          <p:nvPr/>
        </p:nvPicPr>
        <p:blipFill>
          <a:blip r:embed="rId6">
            <a:alphaModFix/>
          </a:blip>
          <a:stretch>
            <a:fillRect/>
          </a:stretch>
        </p:blipFill>
        <p:spPr>
          <a:xfrm>
            <a:off x="5253900" y="2688675"/>
            <a:ext cx="3314825" cy="196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3"/>
          <p:cNvSpPr txBox="1"/>
          <p:nvPr>
            <p:ph idx="2" type="title"/>
          </p:nvPr>
        </p:nvSpPr>
        <p:spPr>
          <a:xfrm>
            <a:off x="2047225" y="2352025"/>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solidFill>
                  <a:srgbClr val="000000"/>
                </a:solidFill>
                <a:latin typeface="Montserrat"/>
                <a:ea typeface="Montserrat"/>
                <a:cs typeface="Montserrat"/>
                <a:sym typeface="Montserrat"/>
              </a:rPr>
              <a:t>INTRODUCTION</a:t>
            </a:r>
            <a:endParaRPr sz="3600">
              <a:solidFill>
                <a:srgbClr val="000000"/>
              </a:solidFill>
              <a:latin typeface="Montserrat"/>
              <a:ea typeface="Montserrat"/>
              <a:cs typeface="Montserrat"/>
              <a:sym typeface="Montserrat"/>
            </a:endParaRPr>
          </a:p>
        </p:txBody>
      </p:sp>
      <p:sp>
        <p:nvSpPr>
          <p:cNvPr id="391" name="Google Shape;391;p63"/>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01</a:t>
            </a:r>
            <a:endParaRPr b="1">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9"/>
          <p:cNvSpPr txBox="1"/>
          <p:nvPr>
            <p:ph idx="2" type="body"/>
          </p:nvPr>
        </p:nvSpPr>
        <p:spPr>
          <a:xfrm>
            <a:off x="4779775" y="1170300"/>
            <a:ext cx="37602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5. Enable users to upload stories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Note: Keeping it small to encourage in app recordings!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2400">
              <a:solidFill>
                <a:srgbClr val="FFFFFF"/>
              </a:solidFill>
              <a:latin typeface="Montserrat"/>
              <a:ea typeface="Montserrat"/>
              <a:cs typeface="Montserrat"/>
              <a:sym typeface="Montserrat"/>
            </a:endParaRPr>
          </a:p>
        </p:txBody>
      </p:sp>
      <p:sp>
        <p:nvSpPr>
          <p:cNvPr id="802" name="Google Shape;802;p99"/>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REVISED DESIGN: Record a Story</a:t>
            </a:r>
            <a:endParaRPr b="1" sz="2800">
              <a:latin typeface="Montserrat"/>
              <a:ea typeface="Montserrat"/>
              <a:cs typeface="Montserrat"/>
              <a:sym typeface="Montserrat"/>
            </a:endParaRPr>
          </a:p>
        </p:txBody>
      </p:sp>
      <p:pic>
        <p:nvPicPr>
          <p:cNvPr id="803" name="Google Shape;803;p99"/>
          <p:cNvPicPr preferRelativeResize="0"/>
          <p:nvPr/>
        </p:nvPicPr>
        <p:blipFill>
          <a:blip r:embed="rId3">
            <a:alphaModFix/>
          </a:blip>
          <a:stretch>
            <a:fillRect/>
          </a:stretch>
        </p:blipFill>
        <p:spPr>
          <a:xfrm>
            <a:off x="2583719" y="1103374"/>
            <a:ext cx="1798837" cy="3547796"/>
          </a:xfrm>
          <a:prstGeom prst="rect">
            <a:avLst/>
          </a:prstGeom>
          <a:noFill/>
          <a:ln>
            <a:noFill/>
          </a:ln>
        </p:spPr>
      </p:pic>
      <p:pic>
        <p:nvPicPr>
          <p:cNvPr id="804" name="Google Shape;804;p99"/>
          <p:cNvPicPr preferRelativeResize="0"/>
          <p:nvPr/>
        </p:nvPicPr>
        <p:blipFill rotWithShape="1">
          <a:blip r:embed="rId4">
            <a:alphaModFix/>
          </a:blip>
          <a:srcRect b="0" l="12032" r="11227" t="0"/>
          <a:stretch/>
        </p:blipFill>
        <p:spPr>
          <a:xfrm>
            <a:off x="163125" y="1032481"/>
            <a:ext cx="1918929" cy="3689592"/>
          </a:xfrm>
          <a:prstGeom prst="rect">
            <a:avLst/>
          </a:prstGeom>
          <a:noFill/>
          <a:ln>
            <a:noFill/>
          </a:ln>
        </p:spPr>
      </p:pic>
      <p:sp>
        <p:nvSpPr>
          <p:cNvPr id="805" name="Google Shape;805;p99"/>
          <p:cNvSpPr txBox="1"/>
          <p:nvPr/>
        </p:nvSpPr>
        <p:spPr>
          <a:xfrm>
            <a:off x="579775" y="639325"/>
            <a:ext cx="108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806" name="Google Shape;806;p99"/>
          <p:cNvSpPr txBox="1"/>
          <p:nvPr/>
        </p:nvSpPr>
        <p:spPr>
          <a:xfrm>
            <a:off x="2945035" y="639325"/>
            <a:ext cx="108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cxnSp>
        <p:nvCxnSpPr>
          <p:cNvPr id="807" name="Google Shape;807;p99"/>
          <p:cNvCxnSpPr/>
          <p:nvPr/>
        </p:nvCxnSpPr>
        <p:spPr>
          <a:xfrm flipH="1">
            <a:off x="3838075" y="1918487"/>
            <a:ext cx="941700" cy="17139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0"/>
          <p:cNvSpPr txBox="1"/>
          <p:nvPr>
            <p:ph idx="2" type="body"/>
          </p:nvPr>
        </p:nvSpPr>
        <p:spPr>
          <a:xfrm>
            <a:off x="4779775" y="1703700"/>
            <a:ext cx="4251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highlight>
                  <a:schemeClr val="lt2"/>
                </a:highlight>
                <a:latin typeface="Montserrat"/>
                <a:ea typeface="Montserrat"/>
                <a:cs typeface="Montserrat"/>
                <a:sym typeface="Montserrat"/>
              </a:rPr>
              <a:t>H2: Match b/w System and Real World</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The user does not have a way to set their language until they reach the story list page.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2400">
              <a:solidFill>
                <a:schemeClr val="dk1"/>
              </a:solidFill>
              <a:latin typeface="Montserrat"/>
              <a:ea typeface="Montserrat"/>
              <a:cs typeface="Montserrat"/>
              <a:sym typeface="Montserrat"/>
            </a:endParaRPr>
          </a:p>
        </p:txBody>
      </p:sp>
      <p:sp>
        <p:nvSpPr>
          <p:cNvPr id="813" name="Google Shape;813;p100"/>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VIOLATIONS: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Language Options</a:t>
            </a:r>
            <a:endParaRPr b="1" sz="2800">
              <a:latin typeface="Montserrat"/>
              <a:ea typeface="Montserrat"/>
              <a:cs typeface="Montserrat"/>
              <a:sym typeface="Montserrat"/>
            </a:endParaRPr>
          </a:p>
        </p:txBody>
      </p:sp>
      <p:pic>
        <p:nvPicPr>
          <p:cNvPr id="814" name="Google Shape;814;p100"/>
          <p:cNvPicPr preferRelativeResize="0"/>
          <p:nvPr/>
        </p:nvPicPr>
        <p:blipFill>
          <a:blip r:embed="rId3">
            <a:alphaModFix/>
          </a:blip>
          <a:stretch>
            <a:fillRect/>
          </a:stretch>
        </p:blipFill>
        <p:spPr>
          <a:xfrm>
            <a:off x="961926" y="173900"/>
            <a:ext cx="2473725" cy="4795701"/>
          </a:xfrm>
          <a:prstGeom prst="rect">
            <a:avLst/>
          </a:prstGeom>
          <a:noFill/>
          <a:ln>
            <a:noFill/>
          </a:ln>
        </p:spPr>
      </p:pic>
      <p:cxnSp>
        <p:nvCxnSpPr>
          <p:cNvPr id="815" name="Google Shape;815;p100"/>
          <p:cNvCxnSpPr/>
          <p:nvPr/>
        </p:nvCxnSpPr>
        <p:spPr>
          <a:xfrm rot="10800000">
            <a:off x="3249125" y="874450"/>
            <a:ext cx="1472400" cy="9912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1"/>
          <p:cNvSpPr txBox="1"/>
          <p:nvPr>
            <p:ph idx="2" type="body"/>
          </p:nvPr>
        </p:nvSpPr>
        <p:spPr>
          <a:xfrm>
            <a:off x="4779775" y="1170300"/>
            <a:ext cx="4251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6. Provide language options on home screen</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Note: Our prototype will only have the English option for feasibility</a:t>
            </a:r>
            <a:endParaRPr b="1" sz="2400">
              <a:solidFill>
                <a:srgbClr val="FFFFFF"/>
              </a:solidFill>
              <a:latin typeface="Montserrat"/>
              <a:ea typeface="Montserrat"/>
              <a:cs typeface="Montserrat"/>
              <a:sym typeface="Montserrat"/>
            </a:endParaRPr>
          </a:p>
        </p:txBody>
      </p:sp>
      <p:sp>
        <p:nvSpPr>
          <p:cNvPr id="821" name="Google Shape;821;p101"/>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REVISED DESIGN</a:t>
            </a:r>
            <a:r>
              <a:rPr b="1" lang="en" sz="2800">
                <a:latin typeface="Montserrat"/>
                <a:ea typeface="Montserrat"/>
                <a:cs typeface="Montserrat"/>
                <a:sym typeface="Montserrat"/>
              </a:rPr>
              <a:t>: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Language Options</a:t>
            </a:r>
            <a:endParaRPr b="1" sz="2800">
              <a:latin typeface="Montserrat"/>
              <a:ea typeface="Montserrat"/>
              <a:cs typeface="Montserrat"/>
              <a:sym typeface="Montserrat"/>
            </a:endParaRPr>
          </a:p>
        </p:txBody>
      </p:sp>
      <p:sp>
        <p:nvSpPr>
          <p:cNvPr id="822" name="Google Shape;822;p101"/>
          <p:cNvSpPr txBox="1"/>
          <p:nvPr/>
        </p:nvSpPr>
        <p:spPr>
          <a:xfrm>
            <a:off x="564106" y="670600"/>
            <a:ext cx="10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eem Kufi"/>
                <a:ea typeface="Reem Kufi"/>
                <a:cs typeface="Reem Kufi"/>
                <a:sym typeface="Reem Kufi"/>
              </a:rPr>
              <a:t>BEFORE</a:t>
            </a:r>
            <a:endParaRPr b="1">
              <a:latin typeface="Reem Kufi"/>
              <a:ea typeface="Reem Kufi"/>
              <a:cs typeface="Reem Kufi"/>
              <a:sym typeface="Reem Kufi"/>
            </a:endParaRPr>
          </a:p>
        </p:txBody>
      </p:sp>
      <p:sp>
        <p:nvSpPr>
          <p:cNvPr id="823" name="Google Shape;823;p101"/>
          <p:cNvSpPr txBox="1"/>
          <p:nvPr/>
        </p:nvSpPr>
        <p:spPr>
          <a:xfrm>
            <a:off x="2823395" y="670600"/>
            <a:ext cx="10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eem Kufi"/>
                <a:ea typeface="Reem Kufi"/>
                <a:cs typeface="Reem Kufi"/>
                <a:sym typeface="Reem Kufi"/>
              </a:rPr>
              <a:t>AFTER</a:t>
            </a:r>
            <a:endParaRPr b="1">
              <a:latin typeface="Reem Kufi"/>
              <a:ea typeface="Reem Kufi"/>
              <a:cs typeface="Reem Kufi"/>
              <a:sym typeface="Reem Kufi"/>
            </a:endParaRPr>
          </a:p>
        </p:txBody>
      </p:sp>
      <p:pic>
        <p:nvPicPr>
          <p:cNvPr id="824" name="Google Shape;824;p101"/>
          <p:cNvPicPr preferRelativeResize="0"/>
          <p:nvPr/>
        </p:nvPicPr>
        <p:blipFill>
          <a:blip r:embed="rId3">
            <a:alphaModFix/>
          </a:blip>
          <a:stretch>
            <a:fillRect/>
          </a:stretch>
        </p:blipFill>
        <p:spPr>
          <a:xfrm>
            <a:off x="148575" y="1070174"/>
            <a:ext cx="1812055" cy="3514449"/>
          </a:xfrm>
          <a:prstGeom prst="rect">
            <a:avLst/>
          </a:prstGeom>
          <a:noFill/>
          <a:ln>
            <a:noFill/>
          </a:ln>
        </p:spPr>
      </p:pic>
      <p:pic>
        <p:nvPicPr>
          <p:cNvPr id="825" name="Google Shape;825;p101"/>
          <p:cNvPicPr preferRelativeResize="0"/>
          <p:nvPr/>
        </p:nvPicPr>
        <p:blipFill>
          <a:blip r:embed="rId4">
            <a:alphaModFix/>
          </a:blip>
          <a:stretch>
            <a:fillRect/>
          </a:stretch>
        </p:blipFill>
        <p:spPr>
          <a:xfrm>
            <a:off x="2464169" y="1099006"/>
            <a:ext cx="1812056" cy="3456811"/>
          </a:xfrm>
          <a:prstGeom prst="rect">
            <a:avLst/>
          </a:prstGeom>
          <a:noFill/>
          <a:ln>
            <a:noFill/>
          </a:ln>
        </p:spPr>
      </p:pic>
      <p:cxnSp>
        <p:nvCxnSpPr>
          <p:cNvPr id="826" name="Google Shape;826;p101"/>
          <p:cNvCxnSpPr/>
          <p:nvPr/>
        </p:nvCxnSpPr>
        <p:spPr>
          <a:xfrm rot="10800000">
            <a:off x="4152175" y="1492612"/>
            <a:ext cx="627600" cy="627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2"/>
          <p:cNvSpPr txBox="1"/>
          <p:nvPr>
            <p:ph idx="2" type="body"/>
          </p:nvPr>
        </p:nvSpPr>
        <p:spPr>
          <a:xfrm>
            <a:off x="4779775" y="1170300"/>
            <a:ext cx="4251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rgbClr val="000000"/>
                </a:solidFill>
                <a:highlight>
                  <a:schemeClr val="lt2"/>
                </a:highlight>
                <a:latin typeface="Montserrat"/>
                <a:ea typeface="Montserrat"/>
                <a:cs typeface="Montserrat"/>
                <a:sym typeface="Montserrat"/>
              </a:rPr>
              <a:t>H5: Error Prevention</a:t>
            </a:r>
            <a:endParaRPr b="1" sz="2400">
              <a:solidFill>
                <a:srgbClr val="000000"/>
              </a:solidFill>
              <a:highlight>
                <a:schemeClr val="lt2"/>
              </a:highlight>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rgbClr val="000000"/>
                </a:solidFill>
                <a:latin typeface="Montserrat"/>
                <a:ea typeface="Montserrat"/>
                <a:cs typeface="Montserrat"/>
                <a:sym typeface="Montserrat"/>
              </a:rPr>
              <a:t>It is unclear what information can go into the search bar (tags, locations, titles, authors)</a:t>
            </a:r>
            <a:endParaRPr b="1" sz="2400">
              <a:solidFill>
                <a:srgbClr val="000000"/>
              </a:solidFill>
              <a:latin typeface="Montserrat"/>
              <a:ea typeface="Montserrat"/>
              <a:cs typeface="Montserrat"/>
              <a:sym typeface="Montserrat"/>
            </a:endParaRPr>
          </a:p>
        </p:txBody>
      </p:sp>
      <p:sp>
        <p:nvSpPr>
          <p:cNvPr id="832" name="Google Shape;832;p102"/>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VIOLATIONS: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Search Bar</a:t>
            </a:r>
            <a:endParaRPr b="1" sz="2800">
              <a:latin typeface="Montserrat"/>
              <a:ea typeface="Montserrat"/>
              <a:cs typeface="Montserrat"/>
              <a:sym typeface="Montserrat"/>
            </a:endParaRPr>
          </a:p>
        </p:txBody>
      </p:sp>
      <p:pic>
        <p:nvPicPr>
          <p:cNvPr id="833" name="Google Shape;833;p102"/>
          <p:cNvPicPr preferRelativeResize="0"/>
          <p:nvPr/>
        </p:nvPicPr>
        <p:blipFill>
          <a:blip r:embed="rId3">
            <a:alphaModFix/>
          </a:blip>
          <a:stretch>
            <a:fillRect/>
          </a:stretch>
        </p:blipFill>
        <p:spPr>
          <a:xfrm>
            <a:off x="952250" y="170925"/>
            <a:ext cx="2469076" cy="4768675"/>
          </a:xfrm>
          <a:prstGeom prst="rect">
            <a:avLst/>
          </a:prstGeom>
          <a:noFill/>
          <a:ln>
            <a:noFill/>
          </a:ln>
        </p:spPr>
      </p:pic>
      <p:pic>
        <p:nvPicPr>
          <p:cNvPr id="834" name="Google Shape;834;p102"/>
          <p:cNvPicPr preferRelativeResize="0"/>
          <p:nvPr/>
        </p:nvPicPr>
        <p:blipFill>
          <a:blip r:embed="rId4">
            <a:alphaModFix/>
          </a:blip>
          <a:stretch>
            <a:fillRect/>
          </a:stretch>
        </p:blipFill>
        <p:spPr>
          <a:xfrm>
            <a:off x="4703406" y="3655200"/>
            <a:ext cx="4245631" cy="1284400"/>
          </a:xfrm>
          <a:prstGeom prst="rect">
            <a:avLst/>
          </a:prstGeom>
          <a:noFill/>
          <a:ln>
            <a:noFill/>
          </a:ln>
        </p:spPr>
      </p:pic>
      <p:cxnSp>
        <p:nvCxnSpPr>
          <p:cNvPr id="835" name="Google Shape;835;p102"/>
          <p:cNvCxnSpPr>
            <a:endCxn id="834" idx="1"/>
          </p:cNvCxnSpPr>
          <p:nvPr/>
        </p:nvCxnSpPr>
        <p:spPr>
          <a:xfrm>
            <a:off x="3052806" y="933200"/>
            <a:ext cx="1650600" cy="3364200"/>
          </a:xfrm>
          <a:prstGeom prst="straightConnector1">
            <a:avLst/>
          </a:prstGeom>
          <a:noFill/>
          <a:ln cap="flat" cmpd="sng" w="38100">
            <a:solidFill>
              <a:srgbClr val="00C3B1"/>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3"/>
          <p:cNvSpPr txBox="1"/>
          <p:nvPr>
            <p:ph idx="2" type="body"/>
          </p:nvPr>
        </p:nvSpPr>
        <p:spPr>
          <a:xfrm>
            <a:off x="4779775" y="1170300"/>
            <a:ext cx="4251000" cy="369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7. Set placeholder text to be more clear about searching limitations</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24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2400">
                <a:solidFill>
                  <a:schemeClr val="dk1"/>
                </a:solidFill>
                <a:latin typeface="Montserrat"/>
                <a:ea typeface="Montserrat"/>
                <a:cs typeface="Montserrat"/>
                <a:sym typeface="Montserrat"/>
              </a:rPr>
              <a:t>Note: The search bar in our hi-fi prototype will look like a search bar, but will be a drop down of locations</a:t>
            </a:r>
            <a:endParaRPr sz="2400">
              <a:solidFill>
                <a:schemeClr val="dk1"/>
              </a:solidFill>
              <a:latin typeface="Montserrat"/>
              <a:ea typeface="Montserrat"/>
              <a:cs typeface="Montserrat"/>
              <a:sym typeface="Montserrat"/>
            </a:endParaRPr>
          </a:p>
        </p:txBody>
      </p:sp>
      <p:sp>
        <p:nvSpPr>
          <p:cNvPr id="841" name="Google Shape;841;p103"/>
          <p:cNvSpPr txBox="1"/>
          <p:nvPr/>
        </p:nvSpPr>
        <p:spPr>
          <a:xfrm>
            <a:off x="4779775" y="0"/>
            <a:ext cx="409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REVISED DESIGN: </a:t>
            </a:r>
            <a:endParaRPr b="1" sz="2800">
              <a:latin typeface="Montserrat"/>
              <a:ea typeface="Montserrat"/>
              <a:cs typeface="Montserrat"/>
              <a:sym typeface="Montserrat"/>
            </a:endParaRPr>
          </a:p>
          <a:p>
            <a:pPr indent="0" lvl="0" marL="0" rtl="0" algn="l">
              <a:spcBef>
                <a:spcPts val="0"/>
              </a:spcBef>
              <a:spcAft>
                <a:spcPts val="0"/>
              </a:spcAft>
              <a:buNone/>
            </a:pPr>
            <a:r>
              <a:rPr b="1" lang="en" sz="2800">
                <a:latin typeface="Montserrat"/>
                <a:ea typeface="Montserrat"/>
                <a:cs typeface="Montserrat"/>
                <a:sym typeface="Montserrat"/>
              </a:rPr>
              <a:t>Search Bar</a:t>
            </a:r>
            <a:endParaRPr b="1" sz="2800">
              <a:latin typeface="Montserrat"/>
              <a:ea typeface="Montserrat"/>
              <a:cs typeface="Montserrat"/>
              <a:sym typeface="Montserrat"/>
            </a:endParaRPr>
          </a:p>
        </p:txBody>
      </p:sp>
      <p:pic>
        <p:nvPicPr>
          <p:cNvPr id="842" name="Google Shape;842;p103"/>
          <p:cNvPicPr preferRelativeResize="0"/>
          <p:nvPr/>
        </p:nvPicPr>
        <p:blipFill>
          <a:blip r:embed="rId3">
            <a:alphaModFix/>
          </a:blip>
          <a:stretch>
            <a:fillRect/>
          </a:stretch>
        </p:blipFill>
        <p:spPr>
          <a:xfrm>
            <a:off x="106550" y="1288150"/>
            <a:ext cx="4465451" cy="1350900"/>
          </a:xfrm>
          <a:prstGeom prst="rect">
            <a:avLst/>
          </a:prstGeom>
          <a:noFill/>
          <a:ln>
            <a:noFill/>
          </a:ln>
        </p:spPr>
      </p:pic>
      <p:pic>
        <p:nvPicPr>
          <p:cNvPr id="843" name="Google Shape;843;p103"/>
          <p:cNvPicPr preferRelativeResize="0"/>
          <p:nvPr/>
        </p:nvPicPr>
        <p:blipFill>
          <a:blip r:embed="rId4">
            <a:alphaModFix/>
          </a:blip>
          <a:stretch>
            <a:fillRect/>
          </a:stretch>
        </p:blipFill>
        <p:spPr>
          <a:xfrm>
            <a:off x="206950" y="2962250"/>
            <a:ext cx="4080650" cy="1498475"/>
          </a:xfrm>
          <a:prstGeom prst="rect">
            <a:avLst/>
          </a:prstGeom>
          <a:noFill/>
          <a:ln>
            <a:noFill/>
          </a:ln>
        </p:spPr>
      </p:pic>
      <p:sp>
        <p:nvSpPr>
          <p:cNvPr id="844" name="Google Shape;844;p103"/>
          <p:cNvSpPr txBox="1"/>
          <p:nvPr/>
        </p:nvSpPr>
        <p:spPr>
          <a:xfrm>
            <a:off x="1357775" y="672700"/>
            <a:ext cx="1779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sz="1800">
                <a:latin typeface="Montserrat"/>
                <a:ea typeface="Montserrat"/>
                <a:cs typeface="Montserrat"/>
                <a:sym typeface="Montserrat"/>
              </a:rPr>
              <a:t>Before</a:t>
            </a:r>
            <a:endParaRPr b="1" sz="1800">
              <a:latin typeface="Montserrat"/>
              <a:ea typeface="Montserrat"/>
              <a:cs typeface="Montserrat"/>
              <a:sym typeface="Montserrat"/>
            </a:endParaRPr>
          </a:p>
        </p:txBody>
      </p:sp>
      <p:sp>
        <p:nvSpPr>
          <p:cNvPr id="845" name="Google Shape;845;p103"/>
          <p:cNvSpPr txBox="1"/>
          <p:nvPr/>
        </p:nvSpPr>
        <p:spPr>
          <a:xfrm>
            <a:off x="1357775" y="2418275"/>
            <a:ext cx="1779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sz="1800">
                <a:latin typeface="Montserrat"/>
                <a:ea typeface="Montserrat"/>
                <a:cs typeface="Montserrat"/>
                <a:sym typeface="Montserrat"/>
              </a:rPr>
              <a:t>After</a:t>
            </a:r>
            <a:endParaRPr b="1" sz="18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p:nvPr/>
        </p:nvSpPr>
        <p:spPr>
          <a:xfrm>
            <a:off x="1803425" y="3570975"/>
            <a:ext cx="5603400" cy="75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4"/>
          <p:cNvSpPr txBox="1"/>
          <p:nvPr>
            <p:ph type="ctrTitle"/>
          </p:nvPr>
        </p:nvSpPr>
        <p:spPr>
          <a:xfrm>
            <a:off x="2646000" y="2744300"/>
            <a:ext cx="3852000" cy="149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398" name="Google Shape;398;p64"/>
          <p:cNvSpPr txBox="1"/>
          <p:nvPr/>
        </p:nvSpPr>
        <p:spPr>
          <a:xfrm>
            <a:off x="690000" y="1386375"/>
            <a:ext cx="7636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Montserrat Medium"/>
                <a:ea typeface="Montserrat Medium"/>
                <a:cs typeface="Montserrat Medium"/>
                <a:sym typeface="Montserrat Medium"/>
              </a:rPr>
              <a:t>“The single story creates stereotypes… not that they are untrue, but that they are incomplete. They make one story become the only story.”</a:t>
            </a:r>
            <a:endParaRPr sz="3000">
              <a:latin typeface="Montserrat Medium"/>
              <a:ea typeface="Montserrat Medium"/>
              <a:cs typeface="Montserrat Medium"/>
              <a:sym typeface="Montserrat Medium"/>
            </a:endParaRPr>
          </a:p>
          <a:p>
            <a:pPr indent="0" lvl="0" marL="0" rtl="0" algn="r">
              <a:spcBef>
                <a:spcPts val="0"/>
              </a:spcBef>
              <a:spcAft>
                <a:spcPts val="0"/>
              </a:spcAft>
              <a:buNone/>
            </a:pPr>
            <a:r>
              <a:rPr lang="en" sz="3000">
                <a:latin typeface="Montserrat"/>
                <a:ea typeface="Montserrat"/>
                <a:cs typeface="Montserrat"/>
                <a:sym typeface="Montserrat"/>
              </a:rPr>
              <a:t>					</a:t>
            </a:r>
            <a:r>
              <a:rPr lang="en" sz="2200">
                <a:solidFill>
                  <a:srgbClr val="999999"/>
                </a:solidFill>
                <a:latin typeface="Montserrat"/>
                <a:ea typeface="Montserrat"/>
                <a:cs typeface="Montserrat"/>
                <a:sym typeface="Montserrat"/>
              </a:rPr>
              <a:t>-Chimanda Ngozi Adichie</a:t>
            </a:r>
            <a:endParaRPr sz="2200">
              <a:solidFill>
                <a:srgbClr val="999999"/>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nvSpPr>
        <p:spPr>
          <a:xfrm>
            <a:off x="381100" y="1419150"/>
            <a:ext cx="5879700" cy="492600"/>
          </a:xfrm>
          <a:prstGeom prst="rect">
            <a:avLst/>
          </a:prstGeom>
          <a:solidFill>
            <a:srgbClr val="FFFFFF"/>
          </a:solid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2000">
              <a:latin typeface="Montserrat"/>
              <a:ea typeface="Montserrat"/>
              <a:cs typeface="Montserrat"/>
              <a:sym typeface="Montserrat"/>
            </a:endParaRPr>
          </a:p>
        </p:txBody>
      </p:sp>
      <p:sp>
        <p:nvSpPr>
          <p:cNvPr id="404" name="Google Shape;404;p65"/>
          <p:cNvSpPr/>
          <p:nvPr/>
        </p:nvSpPr>
        <p:spPr>
          <a:xfrm>
            <a:off x="2182100" y="37044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5"/>
          <p:cNvSpPr txBox="1"/>
          <p:nvPr/>
        </p:nvSpPr>
        <p:spPr>
          <a:xfrm>
            <a:off x="381100" y="795025"/>
            <a:ext cx="257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highlight>
                  <a:srgbClr val="000000"/>
                </a:highlight>
                <a:latin typeface="Montserrat"/>
                <a:ea typeface="Montserrat"/>
                <a:cs typeface="Montserrat"/>
                <a:sym typeface="Montserrat"/>
              </a:rPr>
              <a:t>PROBLEM: </a:t>
            </a:r>
            <a:endParaRPr b="1" sz="3200">
              <a:solidFill>
                <a:schemeClr val="lt2"/>
              </a:solidFill>
              <a:highlight>
                <a:srgbClr val="000000"/>
              </a:highlight>
              <a:latin typeface="Montserrat"/>
              <a:ea typeface="Montserrat"/>
              <a:cs typeface="Montserrat"/>
              <a:sym typeface="Montserrat"/>
            </a:endParaRPr>
          </a:p>
        </p:txBody>
      </p:sp>
      <p:pic>
        <p:nvPicPr>
          <p:cNvPr id="406" name="Google Shape;406;p65"/>
          <p:cNvPicPr preferRelativeResize="0"/>
          <p:nvPr/>
        </p:nvPicPr>
        <p:blipFill>
          <a:blip r:embed="rId3">
            <a:alphaModFix/>
          </a:blip>
          <a:stretch>
            <a:fillRect/>
          </a:stretch>
        </p:blipFill>
        <p:spPr>
          <a:xfrm>
            <a:off x="7218100" y="3246900"/>
            <a:ext cx="1420200" cy="1420200"/>
          </a:xfrm>
          <a:prstGeom prst="rect">
            <a:avLst/>
          </a:prstGeom>
          <a:noFill/>
          <a:ln>
            <a:noFill/>
          </a:ln>
        </p:spPr>
      </p:pic>
      <p:sp>
        <p:nvSpPr>
          <p:cNvPr id="407" name="Google Shape;407;p65"/>
          <p:cNvSpPr txBox="1"/>
          <p:nvPr/>
        </p:nvSpPr>
        <p:spPr>
          <a:xfrm>
            <a:off x="1876675" y="3246900"/>
            <a:ext cx="51126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Montserrat"/>
                <a:ea typeface="Montserrat"/>
                <a:cs typeface="Montserrat"/>
                <a:sym typeface="Montserrat"/>
              </a:rPr>
              <a:t>In addition, there exists a </a:t>
            </a:r>
            <a:r>
              <a:rPr b="1" lang="en" sz="2200">
                <a:solidFill>
                  <a:schemeClr val="dk1"/>
                </a:solidFill>
                <a:latin typeface="Montserrat"/>
                <a:ea typeface="Montserrat"/>
                <a:cs typeface="Montserrat"/>
                <a:sym typeface="Montserrat"/>
              </a:rPr>
              <a:t>barrier in connecting directly with locals</a:t>
            </a:r>
            <a:r>
              <a:rPr lang="en" sz="2200">
                <a:solidFill>
                  <a:schemeClr val="dk1"/>
                </a:solidFill>
                <a:latin typeface="Montserrat"/>
                <a:ea typeface="Montserrat"/>
                <a:cs typeface="Montserrat"/>
                <a:sym typeface="Montserrat"/>
              </a:rPr>
              <a:t> who have authentic perspectives on culture. </a:t>
            </a:r>
            <a:endParaRPr sz="2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200">
              <a:latin typeface="Montserrat"/>
              <a:ea typeface="Montserrat"/>
              <a:cs typeface="Montserrat"/>
              <a:sym typeface="Montserrat"/>
            </a:endParaRPr>
          </a:p>
        </p:txBody>
      </p:sp>
      <p:sp>
        <p:nvSpPr>
          <p:cNvPr id="408" name="Google Shape;408;p65"/>
          <p:cNvSpPr txBox="1"/>
          <p:nvPr/>
        </p:nvSpPr>
        <p:spPr>
          <a:xfrm>
            <a:off x="1854325" y="1707600"/>
            <a:ext cx="5157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Montserrat"/>
                <a:ea typeface="Montserrat"/>
                <a:cs typeface="Montserrat"/>
                <a:sym typeface="Montserrat"/>
              </a:rPr>
              <a:t>People </a:t>
            </a:r>
            <a:r>
              <a:rPr b="1" lang="en" sz="2200">
                <a:solidFill>
                  <a:schemeClr val="dk1"/>
                </a:solidFill>
                <a:latin typeface="Montserrat"/>
                <a:ea typeface="Montserrat"/>
                <a:cs typeface="Montserrat"/>
                <a:sym typeface="Montserrat"/>
              </a:rPr>
              <a:t>desire authentic, personal perspectives</a:t>
            </a:r>
            <a:r>
              <a:rPr lang="en" sz="2200">
                <a:solidFill>
                  <a:schemeClr val="dk1"/>
                </a:solidFill>
                <a:latin typeface="Montserrat"/>
                <a:ea typeface="Montserrat"/>
                <a:cs typeface="Montserrat"/>
                <a:sym typeface="Montserrat"/>
              </a:rPr>
              <a:t> on new cultures, but dominant displays of culture only show a single story. </a:t>
            </a:r>
            <a:endParaRPr sz="1600"/>
          </a:p>
        </p:txBody>
      </p:sp>
      <p:pic>
        <p:nvPicPr>
          <p:cNvPr id="409" name="Google Shape;409;p65"/>
          <p:cNvPicPr preferRelativeResize="0"/>
          <p:nvPr/>
        </p:nvPicPr>
        <p:blipFill>
          <a:blip r:embed="rId4">
            <a:alphaModFix/>
          </a:blip>
          <a:stretch>
            <a:fillRect/>
          </a:stretch>
        </p:blipFill>
        <p:spPr>
          <a:xfrm>
            <a:off x="268075" y="1867650"/>
            <a:ext cx="1219200" cy="121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p:nvPr/>
        </p:nvSpPr>
        <p:spPr>
          <a:xfrm>
            <a:off x="2182100" y="37044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6"/>
          <p:cNvSpPr txBox="1"/>
          <p:nvPr/>
        </p:nvSpPr>
        <p:spPr>
          <a:xfrm>
            <a:off x="1204475" y="2055900"/>
            <a:ext cx="57150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Montserrat"/>
                <a:ea typeface="Montserrat"/>
                <a:cs typeface="Montserrat"/>
                <a:sym typeface="Montserrat"/>
              </a:rPr>
              <a:t>To enable cultural immersion, we provide a platform for people to </a:t>
            </a:r>
            <a:r>
              <a:rPr b="1" lang="en" sz="2200">
                <a:solidFill>
                  <a:schemeClr val="dk1"/>
                </a:solidFill>
                <a:latin typeface="Montserrat"/>
                <a:ea typeface="Montserrat"/>
                <a:cs typeface="Montserrat"/>
                <a:sym typeface="Montserrat"/>
              </a:rPr>
              <a:t>share and listen to personal stories</a:t>
            </a:r>
            <a:r>
              <a:rPr lang="en" sz="2200">
                <a:solidFill>
                  <a:schemeClr val="dk1"/>
                </a:solidFill>
                <a:latin typeface="Montserrat"/>
                <a:ea typeface="Montserrat"/>
                <a:cs typeface="Montserrat"/>
                <a:sym typeface="Montserrat"/>
              </a:rPr>
              <a:t> that are connected to specific locations. </a:t>
            </a:r>
            <a:endParaRPr sz="2200">
              <a:solidFill>
                <a:schemeClr val="dk1"/>
              </a:solidFill>
              <a:latin typeface="Montserrat"/>
              <a:ea typeface="Montserrat"/>
              <a:cs typeface="Montserrat"/>
              <a:sym typeface="Montserrat"/>
            </a:endParaRPr>
          </a:p>
        </p:txBody>
      </p:sp>
      <p:sp>
        <p:nvSpPr>
          <p:cNvPr id="416" name="Google Shape;416;p66"/>
          <p:cNvSpPr txBox="1"/>
          <p:nvPr/>
        </p:nvSpPr>
        <p:spPr>
          <a:xfrm>
            <a:off x="1204475" y="1378800"/>
            <a:ext cx="2615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lt2"/>
                </a:solidFill>
                <a:highlight>
                  <a:srgbClr val="000000"/>
                </a:highlight>
                <a:latin typeface="Montserrat"/>
                <a:ea typeface="Montserrat"/>
                <a:cs typeface="Montserrat"/>
                <a:sym typeface="Montserrat"/>
              </a:rPr>
              <a:t>SOLUTION:</a:t>
            </a:r>
            <a:endParaRPr b="1" sz="3200">
              <a:solidFill>
                <a:schemeClr val="lt2"/>
              </a:solidFill>
              <a:highlight>
                <a:srgbClr val="000000"/>
              </a:highlight>
              <a:latin typeface="Montserrat"/>
              <a:ea typeface="Montserrat"/>
              <a:cs typeface="Montserrat"/>
              <a:sym typeface="Montserrat"/>
            </a:endParaRPr>
          </a:p>
        </p:txBody>
      </p:sp>
      <p:pic>
        <p:nvPicPr>
          <p:cNvPr id="417" name="Google Shape;417;p66"/>
          <p:cNvPicPr preferRelativeResize="0"/>
          <p:nvPr/>
        </p:nvPicPr>
        <p:blipFill>
          <a:blip r:embed="rId3">
            <a:alphaModFix/>
          </a:blip>
          <a:stretch>
            <a:fillRect/>
          </a:stretch>
        </p:blipFill>
        <p:spPr>
          <a:xfrm>
            <a:off x="6919475" y="2055900"/>
            <a:ext cx="1420200" cy="142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1" name="Shape 421"/>
        <p:cNvGrpSpPr/>
        <p:nvPr/>
      </p:nvGrpSpPr>
      <p:grpSpPr>
        <a:xfrm>
          <a:off x="0" y="0"/>
          <a:ext cx="0" cy="0"/>
          <a:chOff x="0" y="0"/>
          <a:chExt cx="0" cy="0"/>
        </a:xfrm>
      </p:grpSpPr>
      <p:sp>
        <p:nvSpPr>
          <p:cNvPr id="422" name="Google Shape;422;p67"/>
          <p:cNvSpPr/>
          <p:nvPr/>
        </p:nvSpPr>
        <p:spPr>
          <a:xfrm>
            <a:off x="2182100" y="33996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7"/>
          <p:cNvSpPr txBox="1"/>
          <p:nvPr/>
        </p:nvSpPr>
        <p:spPr>
          <a:xfrm>
            <a:off x="593275" y="578825"/>
            <a:ext cx="6034200" cy="181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Montserrat"/>
                <a:ea typeface="Montserrat"/>
                <a:cs typeface="Montserrat"/>
                <a:sym typeface="Montserrat"/>
              </a:rPr>
              <a:t>MISSION STATEMENT</a:t>
            </a:r>
            <a:endParaRPr b="1" sz="3200">
              <a:latin typeface="Montserrat"/>
              <a:ea typeface="Montserrat"/>
              <a:cs typeface="Montserrat"/>
              <a:sym typeface="Montserrat"/>
            </a:endParaRPr>
          </a:p>
          <a:p>
            <a:pPr indent="0" lvl="0" marL="0" rtl="0" algn="l">
              <a:lnSpc>
                <a:spcPct val="30000"/>
              </a:lnSpc>
              <a:spcBef>
                <a:spcPts val="0"/>
              </a:spcBef>
              <a:spcAft>
                <a:spcPts val="0"/>
              </a:spcAft>
              <a:buNone/>
            </a:pPr>
            <a:r>
              <a:t/>
            </a:r>
            <a:endParaRPr b="1" sz="3200">
              <a:latin typeface="Montserrat"/>
              <a:ea typeface="Montserrat"/>
              <a:cs typeface="Montserrat"/>
              <a:sym typeface="Montserrat"/>
            </a:endParaRPr>
          </a:p>
          <a:p>
            <a:pPr indent="0" lvl="0" marL="0" rtl="0" algn="l">
              <a:spcBef>
                <a:spcPts val="0"/>
              </a:spcBef>
              <a:spcAft>
                <a:spcPts val="0"/>
              </a:spcAft>
              <a:buNone/>
            </a:pPr>
            <a:r>
              <a:rPr lang="en" sz="3200">
                <a:latin typeface="Montserrat"/>
                <a:ea typeface="Montserrat"/>
                <a:cs typeface="Montserrat"/>
                <a:sym typeface="Montserrat"/>
              </a:rPr>
              <a:t>Enabling cultural immersion through local narratives</a:t>
            </a:r>
            <a:r>
              <a:rPr lang="en" sz="3200">
                <a:latin typeface="Montserrat"/>
                <a:ea typeface="Montserrat"/>
                <a:cs typeface="Montserrat"/>
                <a:sym typeface="Montserrat"/>
              </a:rPr>
              <a:t> </a:t>
            </a:r>
            <a:endParaRPr sz="3200">
              <a:latin typeface="Montserrat"/>
              <a:ea typeface="Montserrat"/>
              <a:cs typeface="Montserrat"/>
              <a:sym typeface="Montserrat"/>
            </a:endParaRPr>
          </a:p>
        </p:txBody>
      </p:sp>
      <p:sp>
        <p:nvSpPr>
          <p:cNvPr id="424" name="Google Shape;424;p67"/>
          <p:cNvSpPr txBox="1"/>
          <p:nvPr/>
        </p:nvSpPr>
        <p:spPr>
          <a:xfrm>
            <a:off x="3687000" y="3072325"/>
            <a:ext cx="5457000" cy="1317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Montserrat"/>
                <a:ea typeface="Montserrat"/>
                <a:cs typeface="Montserrat"/>
                <a:sym typeface="Montserrat"/>
              </a:rPr>
              <a:t>VALUE PROP</a:t>
            </a:r>
            <a:endParaRPr b="1" sz="3200">
              <a:latin typeface="Montserrat"/>
              <a:ea typeface="Montserrat"/>
              <a:cs typeface="Montserrat"/>
              <a:sym typeface="Montserrat"/>
            </a:endParaRPr>
          </a:p>
          <a:p>
            <a:pPr indent="0" lvl="0" marL="0" rtl="0" algn="l">
              <a:lnSpc>
                <a:spcPct val="30000"/>
              </a:lnSpc>
              <a:spcBef>
                <a:spcPts val="0"/>
              </a:spcBef>
              <a:spcAft>
                <a:spcPts val="0"/>
              </a:spcAft>
              <a:buNone/>
            </a:pPr>
            <a:r>
              <a:t/>
            </a:r>
            <a:endParaRPr b="1" sz="3200">
              <a:latin typeface="Montserrat"/>
              <a:ea typeface="Montserrat"/>
              <a:cs typeface="Montserrat"/>
              <a:sym typeface="Montserrat"/>
            </a:endParaRPr>
          </a:p>
          <a:p>
            <a:pPr indent="0" lvl="0" marL="0" rtl="0" algn="l">
              <a:spcBef>
                <a:spcPts val="0"/>
              </a:spcBef>
              <a:spcAft>
                <a:spcPts val="0"/>
              </a:spcAft>
              <a:buNone/>
            </a:pPr>
            <a:r>
              <a:rPr lang="en" sz="3200">
                <a:latin typeface="Montserrat"/>
                <a:ea typeface="Montserrat"/>
                <a:cs typeface="Montserrat"/>
                <a:sym typeface="Montserrat"/>
              </a:rPr>
              <a:t>Illuminate your world </a:t>
            </a:r>
            <a:endParaRPr sz="3200">
              <a:latin typeface="Montserrat"/>
              <a:ea typeface="Montserrat"/>
              <a:cs typeface="Montserrat"/>
              <a:sym typeface="Montserrat"/>
            </a:endParaRPr>
          </a:p>
        </p:txBody>
      </p:sp>
      <p:sp>
        <p:nvSpPr>
          <p:cNvPr id="425" name="Google Shape;425;p67"/>
          <p:cNvSpPr/>
          <p:nvPr/>
        </p:nvSpPr>
        <p:spPr>
          <a:xfrm>
            <a:off x="2298400" y="2995100"/>
            <a:ext cx="1271236" cy="122234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idx="2" type="title"/>
          </p:nvPr>
        </p:nvSpPr>
        <p:spPr>
          <a:xfrm>
            <a:off x="2148550" y="1962150"/>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Montserrat"/>
                <a:ea typeface="Montserrat"/>
                <a:cs typeface="Montserrat"/>
                <a:sym typeface="Montserrat"/>
              </a:rPr>
              <a:t>HEURISTIC EVALUATION AND REVISIONS</a:t>
            </a:r>
            <a:endParaRPr sz="3600">
              <a:solidFill>
                <a:srgbClr val="000000"/>
              </a:solidFill>
              <a:latin typeface="Montserrat"/>
              <a:ea typeface="Montserrat"/>
              <a:cs typeface="Montserrat"/>
              <a:sym typeface="Montserrat"/>
            </a:endParaRPr>
          </a:p>
        </p:txBody>
      </p:sp>
      <p:sp>
        <p:nvSpPr>
          <p:cNvPr id="431" name="Google Shape;431;p68"/>
          <p:cNvSpPr txBox="1"/>
          <p:nvPr>
            <p:ph type="title"/>
          </p:nvPr>
        </p:nvSpPr>
        <p:spPr>
          <a:xfrm>
            <a:off x="3793575" y="121780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02</a:t>
            </a:r>
            <a:endParaRPr b="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Meeting by Slidesgo">
  <a:themeElements>
    <a:clrScheme name="Simple Light">
      <a:dk1>
        <a:srgbClr val="000000"/>
      </a:dk1>
      <a:lt1>
        <a:srgbClr val="FFFFFF"/>
      </a:lt1>
      <a:dk2>
        <a:srgbClr val="000000"/>
      </a:dk2>
      <a:lt2>
        <a:srgbClr val="000000"/>
      </a:lt2>
      <a:accent1>
        <a:srgbClr val="F1C232"/>
      </a:accent1>
      <a:accent2>
        <a:srgbClr val="747258"/>
      </a:accent2>
      <a:accent3>
        <a:srgbClr val="AB82EC"/>
      </a:accent3>
      <a:accent4>
        <a:srgbClr val="2932D3"/>
      </a:accent4>
      <a:accent5>
        <a:srgbClr val="747258"/>
      </a:accent5>
      <a:accent6>
        <a:srgbClr val="AB82E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00000"/>
      </a:dk2>
      <a:lt2>
        <a:srgbClr val="F1C232"/>
      </a:lt2>
      <a:accent1>
        <a:srgbClr val="00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